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707" r:id="rId2"/>
  </p:sldMasterIdLst>
  <p:notesMasterIdLst>
    <p:notesMasterId r:id="rId83"/>
  </p:notesMasterIdLst>
  <p:sldIdLst>
    <p:sldId id="1649" r:id="rId3"/>
    <p:sldId id="1642" r:id="rId4"/>
    <p:sldId id="2259" r:id="rId5"/>
    <p:sldId id="2260" r:id="rId6"/>
    <p:sldId id="2262" r:id="rId7"/>
    <p:sldId id="2263" r:id="rId8"/>
    <p:sldId id="2261" r:id="rId9"/>
    <p:sldId id="2264" r:id="rId10"/>
    <p:sldId id="1639" r:id="rId11"/>
    <p:sldId id="1635" r:id="rId12"/>
    <p:sldId id="348" r:id="rId13"/>
    <p:sldId id="352" r:id="rId14"/>
    <p:sldId id="2265" r:id="rId15"/>
    <p:sldId id="2266" r:id="rId16"/>
    <p:sldId id="1641" r:id="rId17"/>
    <p:sldId id="2267" r:id="rId18"/>
    <p:sldId id="1658" r:id="rId19"/>
    <p:sldId id="428" r:id="rId20"/>
    <p:sldId id="1533" r:id="rId21"/>
    <p:sldId id="1542" r:id="rId22"/>
    <p:sldId id="1540" r:id="rId23"/>
    <p:sldId id="1541" r:id="rId24"/>
    <p:sldId id="1544" r:id="rId25"/>
    <p:sldId id="1550" r:id="rId26"/>
    <p:sldId id="1546" r:id="rId27"/>
    <p:sldId id="1547" r:id="rId28"/>
    <p:sldId id="1548" r:id="rId29"/>
    <p:sldId id="1554" r:id="rId30"/>
    <p:sldId id="1555" r:id="rId31"/>
    <p:sldId id="1556" r:id="rId32"/>
    <p:sldId id="1558" r:id="rId33"/>
    <p:sldId id="359" r:id="rId34"/>
    <p:sldId id="1559" r:id="rId35"/>
    <p:sldId id="1531" r:id="rId36"/>
    <p:sldId id="1593" r:id="rId37"/>
    <p:sldId id="1717" r:id="rId38"/>
    <p:sldId id="1563" r:id="rId39"/>
    <p:sldId id="1536" r:id="rId40"/>
    <p:sldId id="1659" r:id="rId41"/>
    <p:sldId id="411" r:id="rId42"/>
    <p:sldId id="378" r:id="rId43"/>
    <p:sldId id="379" r:id="rId44"/>
    <p:sldId id="413" r:id="rId45"/>
    <p:sldId id="1661" r:id="rId46"/>
    <p:sldId id="1665" r:id="rId47"/>
    <p:sldId id="1660" r:id="rId48"/>
    <p:sldId id="412" r:id="rId49"/>
    <p:sldId id="414" r:id="rId50"/>
    <p:sldId id="2253" r:id="rId51"/>
    <p:sldId id="381" r:id="rId52"/>
    <p:sldId id="383" r:id="rId53"/>
    <p:sldId id="384" r:id="rId54"/>
    <p:sldId id="1671" r:id="rId55"/>
    <p:sldId id="1672" r:id="rId56"/>
    <p:sldId id="1674" r:id="rId57"/>
    <p:sldId id="1675" r:id="rId58"/>
    <p:sldId id="1673" r:id="rId59"/>
    <p:sldId id="1676" r:id="rId60"/>
    <p:sldId id="1677" r:id="rId61"/>
    <p:sldId id="391" r:id="rId62"/>
    <p:sldId id="1678" r:id="rId63"/>
    <p:sldId id="2268" r:id="rId64"/>
    <p:sldId id="1655" r:id="rId65"/>
    <p:sldId id="1625" r:id="rId66"/>
    <p:sldId id="2269" r:id="rId67"/>
    <p:sldId id="427" r:id="rId68"/>
    <p:sldId id="2273" r:id="rId69"/>
    <p:sldId id="2270" r:id="rId70"/>
    <p:sldId id="2271" r:id="rId71"/>
    <p:sldId id="2272" r:id="rId72"/>
    <p:sldId id="2274" r:id="rId73"/>
    <p:sldId id="2275" r:id="rId74"/>
    <p:sldId id="2276" r:id="rId75"/>
    <p:sldId id="1705" r:id="rId76"/>
    <p:sldId id="1710" r:id="rId77"/>
    <p:sldId id="2277" r:id="rId78"/>
    <p:sldId id="2256" r:id="rId79"/>
    <p:sldId id="2257" r:id="rId80"/>
    <p:sldId id="1670" r:id="rId81"/>
    <p:sldId id="1652" r:id="rId82"/>
  </p:sldIdLst>
  <p:sldSz cx="9144000" cy="5143500" type="screen16x9"/>
  <p:notesSz cx="6858000" cy="9144000"/>
  <p:embeddedFontLst>
    <p:embeddedFont>
      <p:font typeface="Avenir Book" panose="02000503020000020003" pitchFamily="2" charset="0"/>
      <p:regular r:id="rId84"/>
      <p:italic r:id="rId85"/>
    </p:embeddedFont>
    <p:embeddedFont>
      <p:font typeface="Consolas" panose="020B0609020204030204" pitchFamily="49" charset="0"/>
      <p:regular r:id="rId86"/>
      <p:bold r:id="rId87"/>
      <p:italic r:id="rId88"/>
      <p:boldItalic r:id="rId89"/>
    </p:embeddedFont>
    <p:embeddedFont>
      <p:font typeface="Corbel" panose="020B0503020204020204" pitchFamily="34" charset="0"/>
      <p:regular r:id="rId90"/>
      <p:bold r:id="rId91"/>
      <p:italic r:id="rId92"/>
      <p:boldItalic r:id="rId93"/>
    </p:embeddedFont>
    <p:embeddedFont>
      <p:font typeface="Merriweather Sans" pitchFamily="2" charset="77"/>
      <p:regular r:id="rId94"/>
      <p:bold r:id="rId95"/>
      <p:italic r:id="rId96"/>
      <p:boldItalic r:id="rId97"/>
    </p:embeddedFont>
    <p:embeddedFont>
      <p:font typeface="Roboto" panose="02000000000000000000" pitchFamily="2" charset="0"/>
      <p:regular r:id="rId98"/>
      <p:bold r:id="rId99"/>
      <p:italic r:id="rId100"/>
      <p:boldItalic r:id="rId101"/>
    </p:embeddedFont>
    <p:embeddedFont>
      <p:font typeface="Source Sans Pro" panose="020B0503030403020204" pitchFamily="34" charset="0"/>
      <p:regular r:id="rId102"/>
      <p:bold r:id="rId103"/>
      <p:italic r:id="rId104"/>
      <p:boldItalic r:id="rId105"/>
    </p:embeddedFont>
    <p:embeddedFont>
      <p:font typeface="Source Serif Pro" panose="02040603050405020204" pitchFamily="18" charset="0"/>
      <p:regular r:id="rId106"/>
      <p:bold r:id="rId107"/>
      <p:italic r:id="rId108"/>
      <p:boldItalic r:id="rId109"/>
    </p:embeddedFont>
    <p:embeddedFont>
      <p:font typeface="Tahoma" panose="020B0604030504040204" pitchFamily="34" charset="0"/>
      <p:regular r:id="rId110"/>
      <p:bold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5B3D01-8AF8-7C4E-9DD3-258B5CFCE967}" v="113" dt="2025-08-26T16:32:37.7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94664"/>
  </p:normalViewPr>
  <p:slideViewPr>
    <p:cSldViewPr snapToGrid="0">
      <p:cViewPr varScale="1">
        <p:scale>
          <a:sx n="179" d="100"/>
          <a:sy n="179" d="100"/>
        </p:scale>
        <p:origin x="48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font" Target="fonts/font24.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font" Target="fonts/font2.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0.fntdata"/><Relationship Id="rId108" Type="http://schemas.openxmlformats.org/officeDocument/2006/relationships/font" Target="fonts/font25.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3.fntdata"/><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6.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4.fntdata"/><Relationship Id="rId110" Type="http://schemas.openxmlformats.org/officeDocument/2006/relationships/font" Target="fonts/font27.fntdata"/><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 — Welcome to the self-supervised learning class! </a:t>
            </a:r>
          </a:p>
          <a:p>
            <a:endParaRPr lang="en-US"/>
          </a:p>
        </p:txBody>
      </p:sp>
    </p:spTree>
    <p:extLst>
      <p:ext uri="{BB962C8B-B14F-4D97-AF65-F5344CB8AC3E}">
        <p14:creationId xmlns:p14="http://schemas.microsoft.com/office/powerpoint/2010/main" val="3571923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However, you may use the OpenAI "deep search" feature. And that's a fair question to ask. </a:t>
            </a:r>
          </a:p>
          <a:p>
            <a:endParaRPr lang="en-US"/>
          </a:p>
          <a:p>
            <a:r>
              <a:rPr lang="en-US"/>
              <a:t>I issued my question to ChatGPT </a:t>
            </a:r>
            <a:r>
              <a:rPr lang="en-US" err="1"/>
              <a:t>DeepSearch</a:t>
            </a:r>
            <a:r>
              <a:rPr lang="en-US"/>
              <a:t>. Waited roughly 20 minutes. </a:t>
            </a:r>
          </a:p>
          <a:p>
            <a:r>
              <a:rPr lang="en-US"/>
              <a:t>And got these results. Evidently more information. </a:t>
            </a:r>
          </a:p>
          <a:p>
            <a:r>
              <a:rPr lang="en-US"/>
              <a:t>But perhaps too much text, and let's structure. What's the point of using tables if you're going to fill it in with so much text? It's so hard to glean any insights from these results. </a:t>
            </a:r>
          </a:p>
          <a:p>
            <a:endParaRPr lang="en-US"/>
          </a:p>
          <a:p>
            <a:r>
              <a:rPr lang="en-US"/>
              <a:t>Moreover, some information is inaccurate here. The response certain research work from OpenAI (such as rule-based reward modeling), but there is no evidence that they're part of GPT-4's public release. So, these are precision issues. </a:t>
            </a:r>
          </a:p>
          <a:p>
            <a:endParaRPr lang="en-US"/>
          </a:p>
          <a:p>
            <a:r>
              <a:rPr lang="en-US"/>
              <a:t>(and I don't why GPT3 is mentioned in two rows). </a:t>
            </a:r>
          </a:p>
        </p:txBody>
      </p:sp>
      <p:sp>
        <p:nvSpPr>
          <p:cNvPr id="4" name="Slide Number Placeholder 3"/>
          <p:cNvSpPr>
            <a:spLocks noGrp="1"/>
          </p:cNvSpPr>
          <p:nvPr>
            <p:ph type="sldNum" sz="quarter" idx="5"/>
          </p:nvPr>
        </p:nvSpPr>
        <p:spPr/>
        <p:txBody>
          <a:bodyPr/>
          <a:lstStyle/>
          <a:p>
            <a:fld id="{A7C4169B-BEDE-654F-9176-4F9A1EC075E1}" type="slidenum">
              <a:rPr lang="en-US" smtClean="0"/>
              <a:t>11</a:t>
            </a:fld>
            <a:endParaRPr lang="en-US"/>
          </a:p>
        </p:txBody>
      </p:sp>
    </p:spTree>
    <p:extLst>
      <p:ext uri="{BB962C8B-B14F-4D97-AF65-F5344CB8AC3E}">
        <p14:creationId xmlns:p14="http://schemas.microsoft.com/office/powerpoint/2010/main" val="2295003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If I scroll down, you can see results, llama2, but notice that all these citations are to blog posts, not the llama2 paper itself, which shows that the system is not good at identifying important citations, which is crucial for science. </a:t>
            </a:r>
          </a:p>
          <a:p>
            <a:endParaRPr lang="en-US"/>
          </a:p>
          <a:p>
            <a:r>
              <a:rPr lang="en-US"/>
              <a:t> You can also see that the results are missing a lot of important, recent models, which shows the deep search has recall issues as well. </a:t>
            </a:r>
          </a:p>
          <a:p>
            <a:r>
              <a:rPr lang="en-US"/>
              <a:t>Hopefully by now I have </a:t>
            </a:r>
            <a:r>
              <a:rPr lang="en-US" err="1"/>
              <a:t>conviced</a:t>
            </a:r>
            <a:r>
              <a:rPr lang="en-US"/>
              <a:t> you that even Deep Search does not solve this problem. </a:t>
            </a:r>
          </a:p>
        </p:txBody>
      </p:sp>
      <p:sp>
        <p:nvSpPr>
          <p:cNvPr id="4" name="Slide Number Placeholder 3"/>
          <p:cNvSpPr>
            <a:spLocks noGrp="1"/>
          </p:cNvSpPr>
          <p:nvPr>
            <p:ph type="sldNum" sz="quarter" idx="5"/>
          </p:nvPr>
        </p:nvSpPr>
        <p:spPr/>
        <p:txBody>
          <a:bodyPr/>
          <a:lstStyle/>
          <a:p>
            <a:fld id="{A7C4169B-BEDE-654F-9176-4F9A1EC075E1}" type="slidenum">
              <a:rPr lang="en-US" smtClean="0"/>
              <a:t>12</a:t>
            </a:fld>
            <a:endParaRPr lang="en-US"/>
          </a:p>
        </p:txBody>
      </p:sp>
    </p:spTree>
    <p:extLst>
      <p:ext uri="{BB962C8B-B14F-4D97-AF65-F5344CB8AC3E}">
        <p14:creationId xmlns:p14="http://schemas.microsoft.com/office/powerpoint/2010/main" val="342384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665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6C63-1BD5-20D2-3663-E62D80C9D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DCB85-3D5A-D234-163A-10F0AF51A10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83DF80-4090-69F1-B52E-D4FE7029A5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9731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626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214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Let's start with a example. Let's say I go out into the world and collect a dataset of natural images. So, first I get this picture of some cyclists…</a:t>
            </a:r>
          </a:p>
          <a:p>
            <a:endParaRPr lang="en-US"/>
          </a:p>
        </p:txBody>
      </p:sp>
    </p:spTree>
    <p:extLst>
      <p:ext uri="{BB962C8B-B14F-4D97-AF65-F5344CB8AC3E}">
        <p14:creationId xmlns:p14="http://schemas.microsoft.com/office/powerpoint/2010/main" val="3894117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then a few more photos</a:t>
            </a:r>
          </a:p>
          <a:p>
            <a:endParaRPr lang="en-US"/>
          </a:p>
          <a:p>
            <a:endParaRPr lang="en-US"/>
          </a:p>
        </p:txBody>
      </p:sp>
    </p:spTree>
    <p:extLst>
      <p:ext uri="{BB962C8B-B14F-4D97-AF65-F5344CB8AC3E}">
        <p14:creationId xmlns:p14="http://schemas.microsoft.com/office/powerpoint/2010/main" val="444922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then a few more photos</a:t>
            </a:r>
          </a:p>
          <a:p>
            <a:endParaRPr lang="en-US"/>
          </a:p>
        </p:txBody>
      </p:sp>
    </p:spTree>
    <p:extLst>
      <p:ext uri="{BB962C8B-B14F-4D97-AF65-F5344CB8AC3E}">
        <p14:creationId xmlns:p14="http://schemas.microsoft.com/office/powerpoint/2010/main" val="1151444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eventually, I will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 idea is to take this training set and learn a model and hopefully by doing so, this model will be a good approximation of the reality.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That is, if we draw new samples from my model they should appear like the kind of images you’d see in reality, even though these generated images may not be simple copies from our training set.</a:t>
            </a:r>
          </a:p>
          <a:p>
            <a:endParaRPr lang="en-US"/>
          </a:p>
        </p:txBody>
      </p:sp>
    </p:spTree>
    <p:extLst>
      <p:ext uri="{BB962C8B-B14F-4D97-AF65-F5344CB8AC3E}">
        <p14:creationId xmlns:p14="http://schemas.microsoft.com/office/powerpoint/2010/main" val="318924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Here I want to tell you what this course is about. </a:t>
            </a:r>
          </a:p>
          <a:p>
            <a:r>
              <a:rPr lang="en-US"/>
              <a:t>To motivate course, let’s start with an example that many of you are familiar with: ChatGPT. </a:t>
            </a:r>
          </a:p>
          <a:p>
            <a:r>
              <a:rPr lang="en-US"/>
              <a:t>As I am sure you know this by now, it is a …. </a:t>
            </a:r>
          </a:p>
          <a:p>
            <a:endParaRPr lang="en-US"/>
          </a:p>
        </p:txBody>
      </p:sp>
    </p:spTree>
    <p:extLst>
      <p:ext uri="{BB962C8B-B14F-4D97-AF65-F5344CB8AC3E}">
        <p14:creationId xmlns:p14="http://schemas.microsoft.com/office/powerpoint/2010/main" val="1462406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To my eyes at least, it's hard to tell that this is a generated image and not a real picture of a dog.</a:t>
            </a:r>
          </a:p>
          <a:p>
            <a:endParaRPr lang="en-US"/>
          </a:p>
        </p:txBody>
      </p:sp>
    </p:spTree>
    <p:extLst>
      <p:ext uri="{BB962C8B-B14F-4D97-AF65-F5344CB8AC3E}">
        <p14:creationId xmlns:p14="http://schemas.microsoft.com/office/powerpoint/2010/main" val="3076537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t>And here's another one. </a:t>
            </a:r>
          </a:p>
          <a:p>
            <a:pPr marL="0" lvl="0" indent="0" algn="l" rtl="0">
              <a:spcBef>
                <a:spcPts val="0"/>
              </a:spcBef>
              <a:spcAft>
                <a:spcPts val="0"/>
              </a:spcAft>
              <a:buNone/>
            </a:pPr>
            <a:r>
              <a:rPr lang="en-US"/>
              <a:t>I for one would be happy to eat this made-up cheeseburger. </a:t>
            </a:r>
          </a:p>
          <a:p>
            <a:pPr marL="0" lvl="0" indent="0" algn="l" rtl="0">
              <a:spcBef>
                <a:spcPts val="0"/>
              </a:spcBef>
              <a:spcAft>
                <a:spcPts val="0"/>
              </a:spcAft>
              <a:buNone/>
            </a:pPr>
            <a:r>
              <a:rPr lang="en-US"/>
              <a:t>The fact that the model is able to produce these images suggests that it has learned about the structure of the natural world. </a:t>
            </a:r>
          </a:p>
          <a:p>
            <a:pPr marL="0" lvl="0" indent="0" algn="l" rtl="0">
              <a:spcBef>
                <a:spcPts val="0"/>
              </a:spcBef>
              <a:spcAft>
                <a:spcPts val="0"/>
              </a:spcAft>
              <a:buNone/>
            </a:pPr>
            <a:r>
              <a:rPr lang="en-US"/>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231499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Of course, this model is not perfect -- sometimes it generates things like this quasi-car.</a:t>
            </a:r>
          </a:p>
          <a:p>
            <a:endParaRPr lang="en-US"/>
          </a:p>
        </p:txBody>
      </p:sp>
    </p:spTree>
    <p:extLst>
      <p:ext uri="{BB962C8B-B14F-4D97-AF65-F5344CB8AC3E}">
        <p14:creationId xmlns:p14="http://schemas.microsoft.com/office/powerpoint/2010/main" val="227253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This is likely because the dataset it was trained on has a relatively low proportion of images of people’s faces. </a:t>
            </a:r>
          </a:p>
          <a:p>
            <a:endParaRPr lang="en-US"/>
          </a:p>
        </p:txBody>
      </p:sp>
    </p:spTree>
    <p:extLst>
      <p:ext uri="{BB962C8B-B14F-4D97-AF65-F5344CB8AC3E}">
        <p14:creationId xmlns:p14="http://schemas.microsoft.com/office/powerpoint/2010/main" val="3664577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2664247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0256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Once we have a large dataset of articles … </a:t>
            </a:r>
          </a:p>
        </p:txBody>
      </p:sp>
    </p:spTree>
    <p:extLst>
      <p:ext uri="{BB962C8B-B14F-4D97-AF65-F5344CB8AC3E}">
        <p14:creationId xmlns:p14="http://schemas.microsoft.com/office/powerpoint/2010/main" val="3101513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can train a generative model to generate new Wikipedia articles. </a:t>
            </a:r>
          </a:p>
          <a:p>
            <a:r>
              <a:rPr lang="en-US"/>
              <a:t>In this example. the generated article discusses a made-up album called Wings over Kansas. </a:t>
            </a:r>
          </a:p>
          <a:p>
            <a:r>
              <a:rPr lang="en-US"/>
              <a:t>The model was only given the title of the article and filled in the rest. </a:t>
            </a:r>
          </a:p>
          <a:p>
            <a:r>
              <a:rPr lang="en-US"/>
              <a:t>You can see that the model has learned not only basic sentence structure, grammar, and spelling, but also the kind of content which is typical in Wikipedia articles. </a:t>
            </a:r>
          </a:p>
          <a:p>
            <a:r>
              <a:rPr lang="en-US"/>
              <a:t>It also stays on theme, though it does end up generating some nonsense near the end. </a:t>
            </a:r>
          </a:p>
          <a:p>
            <a:endParaRPr lang="en-US"/>
          </a:p>
          <a:p>
            <a:endParaRPr lang="en-US"/>
          </a:p>
          <a:p>
            <a:r>
              <a:rPr lang="en-US"/>
              <a:t>Based these examples, you should start to get the idea if “self-supervision”. Let’s try to make our definition more concrete. </a:t>
            </a:r>
          </a:p>
        </p:txBody>
      </p:sp>
    </p:spTree>
    <p:extLst>
      <p:ext uri="{BB962C8B-B14F-4D97-AF65-F5344CB8AC3E}">
        <p14:creationId xmlns:p14="http://schemas.microsoft.com/office/powerpoint/2010/main" val="661072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first thing that you should notice is that,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a:t>To make it a bit more concrete, … </a:t>
            </a:r>
          </a:p>
          <a:p>
            <a:endParaRPr lang="en-US"/>
          </a:p>
          <a:p>
            <a:endParaRPr lang="en-US"/>
          </a:p>
          <a:p>
            <a:endParaRPr lang="en-US"/>
          </a:p>
        </p:txBody>
      </p:sp>
    </p:spTree>
    <p:extLst>
      <p:ext uri="{BB962C8B-B14F-4D97-AF65-F5344CB8AC3E}">
        <p14:creationId xmlns:p14="http://schemas.microsoft.com/office/powerpoint/2010/main" val="1815547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
              <a:t>Let’s go back to </a:t>
            </a:r>
            <a:r>
              <a:rPr lang="en-US"/>
              <a:t>the </a:t>
            </a:r>
            <a:r>
              <a:rPr lang="en"/>
              <a:t>self-supervised understanding of the visual world.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
              <a:t>In this case, an example of a self-supervised model is one that is trained to </a:t>
            </a:r>
            <a:r>
              <a:rPr lang="en-US"/>
              <a:t>fill in</a:t>
            </a:r>
            <a:r>
              <a:rPr lang="en"/>
              <a:t> partial instances of the world.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
              <a:t>For example, a model that is trained to reconstruct the missing portions of the images that are partially masked out.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
              <a:t>For a model </a:t>
            </a:r>
            <a:r>
              <a:rPr lang="en-US"/>
              <a:t>to </a:t>
            </a:r>
            <a:r>
              <a:rPr lang="en"/>
              <a:t>successfully reconstruct an image, it needs to have an internal predictive model of the world. </a:t>
            </a:r>
          </a:p>
          <a:p>
            <a:pPr marL="628650" marR="0" lvl="1" indent="-171450" algn="l" defTabSz="914400" rtl="0" eaLnBrk="1" fontAlgn="auto" latinLnBrk="0" hangingPunct="1">
              <a:lnSpc>
                <a:spcPct val="100000"/>
              </a:lnSpc>
              <a:spcBef>
                <a:spcPts val="0"/>
              </a:spcBef>
              <a:spcAft>
                <a:spcPts val="0"/>
              </a:spcAft>
              <a:buClr>
                <a:srgbClr val="000000"/>
              </a:buClr>
              <a:buSzPts val="1100"/>
              <a:tabLst/>
              <a:defRPr/>
            </a:pPr>
            <a:r>
              <a:rPr lang="en"/>
              <a:t>And to build such a model, we can basically train it on partially-masked samples (take a bunch of pictures; mask out parts of them and make you model reconstruct the missing part). </a:t>
            </a:r>
          </a:p>
          <a:p>
            <a:pPr marL="171450" lvl="0" indent="-171450" algn="l" rtl="0">
              <a:spcBef>
                <a:spcPts val="0"/>
              </a:spcBef>
              <a:spcAft>
                <a:spcPts val="0"/>
              </a:spcAft>
            </a:pPr>
            <a:endParaRPr lang="en"/>
          </a:p>
        </p:txBody>
      </p:sp>
    </p:spTree>
    <p:extLst>
      <p:ext uri="{BB962C8B-B14F-4D97-AF65-F5344CB8AC3E}">
        <p14:creationId xmlns:p14="http://schemas.microsoft.com/office/powerpoint/2010/main" val="366148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F2C14-0982-E323-EA89-A8E4E505C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282D4-EEAB-502A-7177-5306715BF6C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18973E8-E5F2-5227-FAF5-ADD19A022174}"/>
              </a:ext>
            </a:extLst>
          </p:cNvPr>
          <p:cNvSpPr>
            <a:spLocks noGrp="1"/>
          </p:cNvSpPr>
          <p:nvPr>
            <p:ph type="body" idx="1"/>
          </p:nvPr>
        </p:nvSpPr>
        <p:spPr/>
        <p:txBody>
          <a:bodyPr/>
          <a:lstStyle/>
          <a:p>
            <a:r>
              <a:rPr lang="en-US"/>
              <a:t>Here I want to tell you what this course is about. </a:t>
            </a:r>
          </a:p>
          <a:p>
            <a:r>
              <a:rPr lang="en-US"/>
              <a:t>To motivate course, let’s start with an example that many of you are familiar with: ChatGPT. </a:t>
            </a:r>
          </a:p>
          <a:p>
            <a:r>
              <a:rPr lang="en-US"/>
              <a:t>As I am sure you know this by now, it is a …. </a:t>
            </a:r>
          </a:p>
          <a:p>
            <a:endParaRPr lang="en-US"/>
          </a:p>
        </p:txBody>
      </p:sp>
    </p:spTree>
    <p:extLst>
      <p:ext uri="{BB962C8B-B14F-4D97-AF65-F5344CB8AC3E}">
        <p14:creationId xmlns:p14="http://schemas.microsoft.com/office/powerpoint/2010/main" val="1223380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Similarly, in the context of understanding human language, you can view a self-supervised model as one that can effectively complete partial sentences. </a:t>
            </a:r>
          </a:p>
          <a:p>
            <a:pPr marL="171450" lvl="0" indent="-171450" algn="l" rtl="0">
              <a:spcBef>
                <a:spcPts val="0"/>
              </a:spcBef>
              <a:spcAft>
                <a:spcPts val="0"/>
              </a:spcAft>
            </a:pPr>
            <a:r>
              <a:rPr lang="en-US"/>
              <a:t>Because doing so would require the model to have formed a predictive distribution of natural sentences in English language. </a:t>
            </a:r>
            <a:endParaRPr/>
          </a:p>
        </p:txBody>
      </p:sp>
    </p:spTree>
    <p:extLst>
      <p:ext uri="{BB962C8B-B14F-4D97-AF65-F5344CB8AC3E}">
        <p14:creationId xmlns:p14="http://schemas.microsoft.com/office/powerpoint/2010/main" val="3793193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Besides being a predictive model of the world, self-supervised models are trained on cheaply available </a:t>
            </a:r>
            <a:r>
              <a:rPr lang="en-US" err="1"/>
              <a:t>unlabled</a:t>
            </a:r>
            <a:r>
              <a:rPr lang="en-US"/>
              <a:t> data</a:t>
            </a:r>
          </a:p>
          <a:p>
            <a:r>
              <a:rPr lang="en-US"/>
              <a:t>And because we are talking about </a:t>
            </a:r>
            <a:r>
              <a:rPr lang="en-US" err="1"/>
              <a:t>unlabeld</a:t>
            </a:r>
            <a:r>
              <a:rPr lang="en-US"/>
              <a:t> data, we are talking about massive amount of … </a:t>
            </a:r>
          </a:p>
        </p:txBody>
      </p:sp>
    </p:spTree>
    <p:extLst>
      <p:ext uri="{BB962C8B-B14F-4D97-AF65-F5344CB8AC3E}">
        <p14:creationId xmlns:p14="http://schemas.microsoft.com/office/powerpoint/2010/main" val="662988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For instance, freely available text documents that you would get for free on the internet.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Or all the images that you might see on the web.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Or the videos available on the web.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Basically, any sensory signal in the world can be used to train self-supervised models.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And that is exactly why we call them “self-supervised” because you don’t need to annotate data for training these models, at least for the most part. </a:t>
            </a:r>
          </a:p>
        </p:txBody>
      </p:sp>
    </p:spTree>
    <p:extLst>
      <p:ext uri="{BB962C8B-B14F-4D97-AF65-F5344CB8AC3E}">
        <p14:creationId xmlns:p14="http://schemas.microsoft.com/office/powerpoint/2010/main" val="3273124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7207-5329-F182-898B-BABB8FBEE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A42D4-A2D4-FE91-0D59-7A0CAE3B2F4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A69E5A-12F9-1245-A74B-E9902D5770FE}"/>
              </a:ext>
            </a:extLst>
          </p:cNvPr>
          <p:cNvSpPr>
            <a:spLocks noGrp="1"/>
          </p:cNvSpPr>
          <p:nvPr>
            <p:ph type="body" idx="1"/>
          </p:nvPr>
        </p:nvSpPr>
        <p:spPr/>
        <p:txBody>
          <a:bodyPr/>
          <a:lstStyle/>
          <a:p>
            <a:r>
              <a:rPr lang="en-US"/>
              <a:t>Putting all these together, we get this definition: … </a:t>
            </a:r>
          </a:p>
          <a:p>
            <a:r>
              <a:rPr lang="en-US"/>
              <a:t>This was my definition of self-supervised models. </a:t>
            </a:r>
          </a:p>
        </p:txBody>
      </p:sp>
    </p:spTree>
    <p:extLst>
      <p:ext uri="{BB962C8B-B14F-4D97-AF65-F5344CB8AC3E}">
        <p14:creationId xmlns:p14="http://schemas.microsoft.com/office/powerpoint/2010/main" val="3628108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And a 3</a:t>
            </a:r>
            <a:r>
              <a:rPr lang="en-US" baseline="30000"/>
              <a:t>rd</a:t>
            </a:r>
            <a:r>
              <a:rPr lang="en-US"/>
              <a:t> property that self-supervised models have is that they’re tightly connected to tasks that we care about in the real world. </a:t>
            </a:r>
          </a:p>
          <a:p>
            <a:pPr marL="171450" lvl="0" indent="-171450" algn="l" rtl="0">
              <a:spcBef>
                <a:spcPts val="0"/>
              </a:spcBef>
              <a:spcAft>
                <a:spcPts val="0"/>
              </a:spcAft>
            </a:pPr>
            <a:r>
              <a:rPr lang="en-US"/>
              <a:t>Let me give you an example. </a:t>
            </a:r>
          </a:p>
          <a:p>
            <a:pPr marL="171450" lvl="0" indent="-171450" algn="l" rtl="0">
              <a:spcBef>
                <a:spcPts val="0"/>
              </a:spcBef>
              <a:spcAft>
                <a:spcPts val="0"/>
              </a:spcAft>
            </a:pPr>
            <a:r>
              <a:rPr lang="en-US"/>
              <a:t>Imagine you want to answer an English question – which is something that we frequently want to do daily.</a:t>
            </a:r>
          </a:p>
          <a:p>
            <a:pPr marL="171450" lvl="0" indent="-171450" algn="l" rtl="0">
              <a:spcBef>
                <a:spcPts val="0"/>
              </a:spcBef>
              <a:spcAft>
                <a:spcPts val="0"/>
              </a:spcAft>
            </a:pPr>
            <a:r>
              <a:rPr lang="en-US"/>
              <a:t>And you want to solve this with a self-supervised model of language that can predict the ending of the sentences. </a:t>
            </a:r>
          </a:p>
          <a:p>
            <a:pPr marL="171450" lvl="0" indent="-171450" algn="l" rtl="0">
              <a:spcBef>
                <a:spcPts val="0"/>
              </a:spcBef>
              <a:spcAft>
                <a:spcPts val="0"/>
              </a:spcAft>
            </a:pPr>
            <a:r>
              <a:rPr lang="en-US"/>
              <a:t>All you you need to do is to modify your question to a statement that needs to be completed by our self-supervised model and there you get the answer [read it] </a:t>
            </a:r>
          </a:p>
          <a:p>
            <a:pPr marL="628650" lvl="1" indent="-171450" algn="l" rtl="0">
              <a:spcBef>
                <a:spcPts val="0"/>
              </a:spcBef>
              <a:spcAft>
                <a:spcPts val="0"/>
              </a:spcAft>
            </a:pPr>
            <a:r>
              <a:rPr lang="en-US"/>
              <a:t>You see, the change is not that big to map our desired problem to a language that is understandable to our model.</a:t>
            </a:r>
          </a:p>
          <a:p>
            <a:pPr marL="628650" lvl="1" indent="-171450" algn="l" rtl="0">
              <a:spcBef>
                <a:spcPts val="0"/>
              </a:spcBef>
              <a:spcAft>
                <a:spcPts val="0"/>
              </a:spcAft>
            </a:pPr>
            <a:r>
              <a:rPr lang="en-US"/>
              <a:t> </a:t>
            </a:r>
          </a:p>
          <a:p>
            <a:pPr marL="171450" lvl="0" indent="-171450" algn="l" rtl="0">
              <a:spcBef>
                <a:spcPts val="0"/>
              </a:spcBef>
              <a:spcAft>
                <a:spcPts val="0"/>
              </a:spcAft>
            </a:pPr>
            <a:endParaRPr/>
          </a:p>
        </p:txBody>
      </p:sp>
    </p:spTree>
    <p:extLst>
      <p:ext uri="{BB962C8B-B14F-4D97-AF65-F5344CB8AC3E}">
        <p14:creationId xmlns:p14="http://schemas.microsoft.com/office/powerpoint/2010/main" val="1670419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Putting all these together, we get this definition: … </a:t>
            </a:r>
          </a:p>
          <a:p>
            <a:r>
              <a:rPr lang="en-US"/>
              <a:t>This was my definition of self-supervised models. </a:t>
            </a:r>
          </a:p>
        </p:txBody>
      </p:sp>
    </p:spTree>
    <p:extLst>
      <p:ext uri="{BB962C8B-B14F-4D97-AF65-F5344CB8AC3E}">
        <p14:creationId xmlns:p14="http://schemas.microsoft.com/office/powerpoint/2010/main" val="1377896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1316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the truth is that, the progress in many of the relevant topics started a long time ago. </a:t>
            </a:r>
          </a:p>
          <a:p>
            <a:r>
              <a:rPr lang="en-US"/>
              <a:t>Many of these models are based on neural networks that have been around for several decades. </a:t>
            </a:r>
          </a:p>
          <a:p>
            <a:endParaRPr lang="en-US"/>
          </a:p>
          <a:p>
            <a:endParaRPr lang="en-US"/>
          </a:p>
        </p:txBody>
      </p:sp>
    </p:spTree>
    <p:extLst>
      <p:ext uri="{BB962C8B-B14F-4D97-AF65-F5344CB8AC3E}">
        <p14:creationId xmlns:p14="http://schemas.microsoft.com/office/powerpoint/2010/main" val="3587915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one of the earliest work in neural networks. </a:t>
            </a:r>
          </a:p>
          <a:p>
            <a:r>
              <a:rPr lang="en-US" dirty="0"/>
              <a:t>McCulloch &amp; Pitts published a paper in 1943 where they discuss one the (if not the) first computational models for simulating a biological neuron. </a:t>
            </a:r>
          </a:p>
          <a:p>
            <a:pPr lvl="1"/>
            <a:r>
              <a:rPr lang="en-US" dirty="0"/>
              <a:t>I am actually not sure how seriously these were taken in the literature, but these fellas were really ahead of their time. </a:t>
            </a:r>
          </a:p>
        </p:txBody>
      </p:sp>
    </p:spTree>
    <p:extLst>
      <p:ext uri="{BB962C8B-B14F-4D97-AF65-F5344CB8AC3E}">
        <p14:creationId xmlns:p14="http://schemas.microsoft.com/office/powerpoint/2010/main" val="3205640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Now a natural question is, why now then? Why did it take us so much time to get here? </a:t>
            </a:r>
          </a:p>
          <a:p>
            <a:pPr lvl="1"/>
            <a:r>
              <a:rPr lang="en-US"/>
              <a:t>Well the answer is that, we needed several important ingredients. </a:t>
            </a:r>
          </a:p>
          <a:p>
            <a:pPr lvl="1"/>
            <a:r>
              <a:rPr lang="en-US"/>
              <a:t>Several forces have to come together! </a:t>
            </a:r>
          </a:p>
        </p:txBody>
      </p:sp>
    </p:spTree>
    <p:extLst>
      <p:ext uri="{BB962C8B-B14F-4D97-AF65-F5344CB8AC3E}">
        <p14:creationId xmlns:p14="http://schemas.microsoft.com/office/powerpoint/2010/main" val="1474876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D7D06-F83C-AF01-73D3-54B2A130F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F0060-8791-21EB-7E19-5863AB6042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9E075A-9F27-71E1-CABF-8374FC1C2A2C}"/>
              </a:ext>
            </a:extLst>
          </p:cNvPr>
          <p:cNvSpPr>
            <a:spLocks noGrp="1"/>
          </p:cNvSpPr>
          <p:nvPr>
            <p:ph type="body" idx="1"/>
          </p:nvPr>
        </p:nvSpPr>
        <p:spPr/>
        <p:txBody>
          <a:bodyPr/>
          <a:lstStyle/>
          <a:p>
            <a:r>
              <a:rPr lang="en-US"/>
              <a:t>Here I want to tell you what this course is about. </a:t>
            </a:r>
          </a:p>
          <a:p>
            <a:r>
              <a:rPr lang="en-US"/>
              <a:t>To motivate course, let’s start with an example that many of you are familiar with: ChatGPT. </a:t>
            </a:r>
          </a:p>
          <a:p>
            <a:r>
              <a:rPr lang="en-US"/>
              <a:t>As I am sure you know this by now, it is a …. </a:t>
            </a:r>
          </a:p>
          <a:p>
            <a:endParaRPr lang="en-US"/>
          </a:p>
        </p:txBody>
      </p:sp>
    </p:spTree>
    <p:extLst>
      <p:ext uri="{BB962C8B-B14F-4D97-AF65-F5344CB8AC3E}">
        <p14:creationId xmlns:p14="http://schemas.microsoft.com/office/powerpoint/2010/main" val="818050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first force is the availability of massive amounts of data. </a:t>
            </a:r>
          </a:p>
          <a:p>
            <a:r>
              <a:rPr lang="en-US"/>
              <a:t>It just happens that the internet contains massive amounts of data for us. </a:t>
            </a:r>
          </a:p>
          <a:p>
            <a:r>
              <a:rPr lang="en-US"/>
              <a:t>This chart shows the amount of data generated annually. </a:t>
            </a:r>
          </a:p>
          <a:p>
            <a:r>
              <a:rPr lang="en-US"/>
              <a:t>Not only the size of the internet is growing, but the speed with which it’s growing is also growing! </a:t>
            </a:r>
          </a:p>
          <a:p>
            <a:r>
              <a:rPr lang="en-US"/>
              <a:t>The amount of data that is available to us at our fingertips is just incomparable to what was available just 10 years ago. </a:t>
            </a:r>
          </a:p>
          <a:p>
            <a:r>
              <a:rPr lang="en-US"/>
              <a:t>What is remarkable is that, a few decades ago when engineers were designing the internet they didn’t mean it to become a datastore for AI systems. Quite remarkable when you think about it. </a:t>
            </a:r>
          </a:p>
        </p:txBody>
      </p:sp>
    </p:spTree>
    <p:extLst>
      <p:ext uri="{BB962C8B-B14F-4D97-AF65-F5344CB8AC3E}">
        <p14:creationId xmlns:p14="http://schemas.microsoft.com/office/powerpoint/2010/main" val="1290696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force is our progress in building faster computational powers. </a:t>
            </a:r>
          </a:p>
          <a:p>
            <a:pPr lvl="1"/>
            <a:r>
              <a:rPr lang="en-US" dirty="0"/>
              <a:t>Each year our processors become faster than before. </a:t>
            </a:r>
          </a:p>
          <a:p>
            <a:pPr lvl="1"/>
            <a:r>
              <a:rPr lang="en-US" dirty="0"/>
              <a:t>In the last decade or so, we have seen the rise of GPUs that are effective in processing many parallel computations that are common in neural networks. </a:t>
            </a:r>
          </a:p>
        </p:txBody>
      </p:sp>
    </p:spTree>
    <p:extLst>
      <p:ext uri="{BB962C8B-B14F-4D97-AF65-F5344CB8AC3E}">
        <p14:creationId xmlns:p14="http://schemas.microsoft.com/office/powerpoint/2010/main" val="1038472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a:t>While processors are getting faster, the money cost of computing is coming down. </a:t>
            </a:r>
          </a:p>
        </p:txBody>
      </p:sp>
    </p:spTree>
    <p:extLst>
      <p:ext uri="{BB962C8B-B14F-4D97-AF65-F5344CB8AC3E}">
        <p14:creationId xmlns:p14="http://schemas.microsoft.com/office/powerpoint/2010/main" val="3857946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Moreover, we have learned how to scale up our approach by distributing our computational problems across many processors. </a:t>
            </a:r>
          </a:p>
          <a:p>
            <a:pPr lvl="1"/>
            <a:r>
              <a:rPr lang="en-US"/>
              <a:t>And by doing that, we are able to use much more computational power than what individual GPUs offer</a:t>
            </a:r>
          </a:p>
        </p:txBody>
      </p:sp>
    </p:spTree>
    <p:extLst>
      <p:ext uri="{BB962C8B-B14F-4D97-AF65-F5344CB8AC3E}">
        <p14:creationId xmlns:p14="http://schemas.microsoft.com/office/powerpoint/2010/main" val="3331838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last but not the least, is our scientific progress in AI </a:t>
            </a:r>
          </a:p>
          <a:p>
            <a:pPr lvl="1"/>
            <a:r>
              <a:rPr lang="en-US"/>
              <a:t>For instance, </a:t>
            </a:r>
          </a:p>
          <a:p>
            <a:pPr lvl="2"/>
            <a:r>
              <a:rPr lang="en-US"/>
              <a:t>There has been progress in the optimization of large neural networks. </a:t>
            </a:r>
          </a:p>
          <a:p>
            <a:pPr lvl="2"/>
            <a:endParaRPr lang="en-US"/>
          </a:p>
        </p:txBody>
      </p:sp>
    </p:spTree>
    <p:extLst>
      <p:ext uri="{BB962C8B-B14F-4D97-AF65-F5344CB8AC3E}">
        <p14:creationId xmlns:p14="http://schemas.microsoft.com/office/powerpoint/2010/main" val="2937361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 new architectures — at this point you might not know what this picture is, but we will go through these extensively. </a:t>
            </a:r>
          </a:p>
        </p:txBody>
      </p:sp>
    </p:spTree>
    <p:extLst>
      <p:ext uri="{BB962C8B-B14F-4D97-AF65-F5344CB8AC3E}">
        <p14:creationId xmlns:p14="http://schemas.microsoft.com/office/powerpoint/2010/main" val="9835779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putting together all these forces has given us the self-supervised models, that have been the backbone of the recent progress in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Well, that’s something that we will debate. There is a lot to talk about on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49</a:t>
            </a:fld>
            <a:endParaRPr lang="en-US"/>
          </a:p>
        </p:txBody>
      </p:sp>
    </p:spTree>
    <p:extLst>
      <p:ext uri="{BB962C8B-B14F-4D97-AF65-F5344CB8AC3E}">
        <p14:creationId xmlns:p14="http://schemas.microsoft.com/office/powerpoint/2010/main" val="1537603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I also make one clarification in terms of our terminology.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Many people in the field, use slightly different terms to refer to what I call “self-supervised learning”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[read them]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While these terms are quite relevant, they’re not exactly the same. </a:t>
            </a:r>
          </a:p>
        </p:txBody>
      </p:sp>
    </p:spTree>
    <p:extLst>
      <p:ext uri="{BB962C8B-B14F-4D97-AF65-F5344CB8AC3E}">
        <p14:creationId xmlns:p14="http://schemas.microsoft.com/office/powerpoint/2010/main" val="1437289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Pre-trained models: we will talk about this term extensively and you will see how it ties to self-supervised models.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endParaRPr lang="en-US" dirty="0"/>
          </a:p>
        </p:txBody>
      </p:sp>
    </p:spTree>
    <p:extLst>
      <p:ext uri="{BB962C8B-B14F-4D97-AF65-F5344CB8AC3E}">
        <p14:creationId xmlns:p14="http://schemas.microsoft.com/office/powerpoint/2010/main" val="200012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“Generative AI” might be a name that you heard about in the news — it refers to </a:t>
            </a:r>
            <a:r>
              <a:rPr lang="en-US" dirty="0"/>
              <a:t>category of AI models that can generate new content including text, images, audio, …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self-supervised models are “generative”.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Not all “generative” models need to be self-supervised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solidFill>
              </a:rPr>
              <a:t>We will see these throughout the course </a:t>
            </a:r>
          </a:p>
          <a:p>
            <a:endParaRPr lang="en-US" dirty="0"/>
          </a:p>
        </p:txBody>
      </p:sp>
    </p:spTree>
    <p:extLst>
      <p:ext uri="{BB962C8B-B14F-4D97-AF65-F5344CB8AC3E}">
        <p14:creationId xmlns:p14="http://schemas.microsoft.com/office/powerpoint/2010/main" val="110894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658B0-F811-7361-0632-B0DF11018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25468-6BE5-0E47-03D8-B9C77A2B11D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FC68FF-926F-62FC-86C7-15B022ECCCD2}"/>
              </a:ext>
            </a:extLst>
          </p:cNvPr>
          <p:cNvSpPr>
            <a:spLocks noGrp="1"/>
          </p:cNvSpPr>
          <p:nvPr>
            <p:ph type="body" idx="1"/>
          </p:nvPr>
        </p:nvSpPr>
        <p:spPr/>
        <p:txBody>
          <a:bodyPr/>
          <a:lstStyle/>
          <a:p>
            <a:r>
              <a:rPr lang="en-US"/>
              <a:t>Here I want to tell you what this course is about. </a:t>
            </a:r>
          </a:p>
          <a:p>
            <a:r>
              <a:rPr lang="en-US"/>
              <a:t>To motivate course, let’s start with an example that many of you are familiar with: ChatGPT. </a:t>
            </a:r>
          </a:p>
          <a:p>
            <a:r>
              <a:rPr lang="en-US"/>
              <a:t>As I am sure you know this by now, it is a …. </a:t>
            </a:r>
          </a:p>
          <a:p>
            <a:endParaRPr lang="en-US"/>
          </a:p>
        </p:txBody>
      </p:sp>
    </p:spTree>
    <p:extLst>
      <p:ext uri="{BB962C8B-B14F-4D97-AF65-F5344CB8AC3E}">
        <p14:creationId xmlns:p14="http://schemas.microsoft.com/office/powerpoint/2010/main" val="32986673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“Foundation models” is an informal label for a large family of models that support a backbone of modern AI systems</a:t>
            </a:r>
          </a:p>
          <a:p>
            <a:r>
              <a:rPr lang="en-US" sz="2400" b="1" dirty="0"/>
              <a:t>The term “Foundation models” Doesn’t mean that these models are foundation of AI!!</a:t>
            </a:r>
          </a:p>
          <a:p>
            <a:r>
              <a:rPr lang="en-US" sz="2400" dirty="0"/>
              <a:t>This means majority of AI systems build on top of these models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2400" dirty="0">
                <a:solidFill>
                  <a:schemeClr val="tx1"/>
                </a:solidFill>
              </a:rPr>
              <a:t>The better foundation you have, the better AI </a:t>
            </a:r>
            <a:r>
              <a:rPr lang="en-US" sz="2400" dirty="0">
                <a:solidFill>
                  <a:schemeClr val="tx1"/>
                </a:solidFill>
                <a:sym typeface="Wingdings" pitchFamily="2" charset="2"/>
              </a:rPr>
              <a:t>system you will get in the end. </a:t>
            </a:r>
            <a:endParaRPr lang="en-US" sz="2400" dirty="0">
              <a:solidFill>
                <a:schemeClr val="tx1"/>
              </a:solidFill>
            </a:endParaRPr>
          </a:p>
          <a:p>
            <a:pPr lvl="1"/>
            <a:r>
              <a:rPr lang="en-US" sz="2400" dirty="0"/>
              <a:t>Poorly-constructed foundations are a recipe for weaker products</a:t>
            </a:r>
          </a:p>
          <a:p>
            <a:pPr lvl="0"/>
            <a:r>
              <a:rPr lang="en-US" sz="2400" dirty="0"/>
              <a:t>For now, it happens that all these “foundation models” are developed via supervised learning (synonymous for now) </a:t>
            </a:r>
          </a:p>
          <a:p>
            <a:pPr lvl="1"/>
            <a:r>
              <a:rPr lang="en-US" sz="2400" dirty="0"/>
              <a:t>But things may change in future. For example, self-supervised models might become the thing itself, as opposed playing a supportive role. </a:t>
            </a:r>
          </a:p>
          <a:p>
            <a:pPr lvl="0"/>
            <a:endParaRPr lang="en-US" sz="2400" dirty="0"/>
          </a:p>
          <a:p>
            <a:pPr lvl="1"/>
            <a:endParaRPr lang="en-US" sz="2000" dirty="0"/>
          </a:p>
          <a:p>
            <a:pPr lvl="1"/>
            <a:endParaRPr lang="en-US" sz="2000" dirty="0"/>
          </a:p>
          <a:p>
            <a:endParaRPr lang="en-US" dirty="0"/>
          </a:p>
        </p:txBody>
      </p:sp>
    </p:spTree>
    <p:extLst>
      <p:ext uri="{BB962C8B-B14F-4D97-AF65-F5344CB8AC3E}">
        <p14:creationId xmlns:p14="http://schemas.microsoft.com/office/powerpoint/2010/main" val="1818944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7499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solidFill>
            </a:endParaRPr>
          </a:p>
        </p:txBody>
      </p:sp>
    </p:spTree>
    <p:extLst>
      <p:ext uri="{BB962C8B-B14F-4D97-AF65-F5344CB8AC3E}">
        <p14:creationId xmlns:p14="http://schemas.microsoft.com/office/powerpoint/2010/main" val="11581442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Which name is your favorite?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solidFill>
                  <a:schemeClr val="tx1"/>
                </a:solidFill>
              </a:rPr>
              <a:t>I am not going to pick any favorites now —  but I am sure you can infer that based on the name of this course!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solidFill>
                <a:schemeClr val="tx1"/>
              </a:solidFill>
            </a:endParaRPr>
          </a:p>
        </p:txBody>
      </p:sp>
    </p:spTree>
    <p:extLst>
      <p:ext uri="{BB962C8B-B14F-4D97-AF65-F5344CB8AC3E}">
        <p14:creationId xmlns:p14="http://schemas.microsoft.com/office/powerpoint/2010/main" val="11375951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DD1C60-8493-E54E-A271-A299E24D65CE}" type="slidenum">
              <a:rPr lang="en-US" smtClean="0"/>
              <a:t>60</a:t>
            </a:fld>
            <a:endParaRPr lang="en-US"/>
          </a:p>
        </p:txBody>
      </p:sp>
    </p:spTree>
    <p:extLst>
      <p:ext uri="{BB962C8B-B14F-4D97-AF65-F5344CB8AC3E}">
        <p14:creationId xmlns:p14="http://schemas.microsoft.com/office/powerpoint/2010/main" val="1042267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8672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3BE18-1CDE-0D66-37B1-0509763DD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DDECE-2D36-91CC-AD37-1290B9C94F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0FFBB8-14B4-E660-FA39-DDAD76EA31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40073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228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228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Now that we have defined what ”self-supervised models” let’s what’s in this class. </a:t>
            </a:r>
          </a:p>
        </p:txBody>
      </p:sp>
    </p:spTree>
    <p:extLst>
      <p:ext uri="{BB962C8B-B14F-4D97-AF65-F5344CB8AC3E}">
        <p14:creationId xmlns:p14="http://schemas.microsoft.com/office/powerpoint/2010/main" val="1661016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CEBED-A38C-12A0-5751-091742E5E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8B1D-BE09-0726-AB01-5399EBD94F1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983DB9D-6C42-038D-2797-0ADF18838AAD}"/>
              </a:ext>
            </a:extLst>
          </p:cNvPr>
          <p:cNvSpPr>
            <a:spLocks noGrp="1"/>
          </p:cNvSpPr>
          <p:nvPr>
            <p:ph type="body" idx="1"/>
          </p:nvPr>
        </p:nvSpPr>
        <p:spPr/>
        <p:txBody>
          <a:bodyPr/>
          <a:lstStyle/>
          <a:p>
            <a:r>
              <a:rPr lang="en-US"/>
              <a:t>Here I want to tell you what this course is about. </a:t>
            </a:r>
          </a:p>
          <a:p>
            <a:r>
              <a:rPr lang="en-US"/>
              <a:t>To motivate course, let’s start with an example that many of you are familiar with: ChatGPT. </a:t>
            </a:r>
          </a:p>
          <a:p>
            <a:r>
              <a:rPr lang="en-US"/>
              <a:t>As I am sure you know this by now, it is a …. </a:t>
            </a:r>
          </a:p>
          <a:p>
            <a:endParaRPr lang="en-US"/>
          </a:p>
        </p:txBody>
      </p:sp>
    </p:spTree>
    <p:extLst>
      <p:ext uri="{BB962C8B-B14F-4D97-AF65-F5344CB8AC3E}">
        <p14:creationId xmlns:p14="http://schemas.microsoft.com/office/powerpoint/2010/main" val="15291523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968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77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73670-1814-C6B6-3B7E-654B6322D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07B3F-8DE4-4B57-CFD1-061D4C2D401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8383E7-41A4-7D2B-EF40-E628628FBD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30855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256B2-DE53-6E3A-BD45-3B2673D4F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50CC3-BFF7-C7FD-C7A4-8D3DA8E69E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61CEBB-D1CE-FA2D-7825-C5D35958E5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34508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9F0B4-D5C6-1372-6C3E-439DD7B38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AEA81-92AD-D7AF-B14A-05A51D91329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7740ABB-1726-58BE-D37B-FC3FF75F9FE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5188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5563C-5342-B077-8357-121B6A2B97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05CAE-D09F-AD5C-83AA-A7FEE961412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27E24F7-F923-1CF1-D358-40E6502D8318}"/>
              </a:ext>
            </a:extLst>
          </p:cNvPr>
          <p:cNvSpPr>
            <a:spLocks noGrp="1"/>
          </p:cNvSpPr>
          <p:nvPr>
            <p:ph type="body" idx="1"/>
          </p:nvPr>
        </p:nvSpPr>
        <p:spPr/>
        <p:txBody>
          <a:bodyPr/>
          <a:lstStyle/>
          <a:p>
            <a:r>
              <a:rPr lang="en-US"/>
              <a:t>Here I want to tell you what this course is about. </a:t>
            </a:r>
          </a:p>
          <a:p>
            <a:r>
              <a:rPr lang="en-US"/>
              <a:t>To motivate course, let’s start with an example that many of you are familiar with: ChatGPT. </a:t>
            </a:r>
          </a:p>
          <a:p>
            <a:r>
              <a:rPr lang="en-US"/>
              <a:t>As I am sure you know this by now, it is a …. </a:t>
            </a:r>
          </a:p>
          <a:p>
            <a:endParaRPr lang="en-US"/>
          </a:p>
        </p:txBody>
      </p:sp>
    </p:spTree>
    <p:extLst>
      <p:ext uri="{BB962C8B-B14F-4D97-AF65-F5344CB8AC3E}">
        <p14:creationId xmlns:p14="http://schemas.microsoft.com/office/powerpoint/2010/main" val="237706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is great! </a:t>
            </a:r>
          </a:p>
          <a:p>
            <a:r>
              <a:rPr lang="en-US"/>
              <a:t>ChatGPT can … </a:t>
            </a:r>
          </a:p>
          <a:p>
            <a:r>
              <a:rPr lang="en-US"/>
              <a:t>In this class, we want to go deeper. We want to understand the engineering details that lead to marvelous products such as ChatGPT. </a:t>
            </a:r>
          </a:p>
          <a:p>
            <a:pPr lvl="1"/>
            <a:r>
              <a:rPr lang="en-US"/>
              <a:t>Specifically, we will try to address questions like … </a:t>
            </a:r>
          </a:p>
        </p:txBody>
      </p:sp>
    </p:spTree>
    <p:extLst>
      <p:ext uri="{BB962C8B-B14F-4D97-AF65-F5344CB8AC3E}">
        <p14:creationId xmlns:p14="http://schemas.microsoft.com/office/powerpoint/2010/main" val="47493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64216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10257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08419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364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994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860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203233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28261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0601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2430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AC98-683A-B90B-0A9B-36591AD4D9B7}"/>
              </a:ext>
            </a:extLst>
          </p:cNvPr>
          <p:cNvSpPr>
            <a:spLocks noGrp="1"/>
          </p:cNvSpPr>
          <p:nvPr>
            <p:ph type="title"/>
          </p:nvPr>
        </p:nvSpPr>
        <p:spPr>
          <a:xfrm>
            <a:off x="311700" y="445025"/>
            <a:ext cx="8520600" cy="572700"/>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863A4CB-7C4F-0B83-D0B4-5E2501E626AD}"/>
              </a:ext>
            </a:extLst>
          </p:cNvPr>
          <p:cNvSpPr>
            <a:spLocks noGrp="1"/>
          </p:cNvSpPr>
          <p:nvPr>
            <p:ph type="sldNum" idx="10"/>
          </p:nvPr>
        </p:nvSpPr>
        <p:spPr>
          <a:xfrm>
            <a:off x="8472458" y="4663217"/>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3222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42845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3351491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25674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59789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863329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0781068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38254182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831534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36365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000203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714032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5706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05747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49214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0023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696185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234516451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3611120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42623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862951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858932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11822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1475492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42879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466379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461991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190744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90641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1872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531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3690182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88974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021578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8/27/25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34920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293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20091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2909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53064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98657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3263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4" r:id="rId15"/>
    <p:sldLayoutId id="2147483705" r:id="rId16"/>
    <p:sldLayoutId id="2147483706" r:id="rId17"/>
    <p:sldLayoutId id="2147483686" r:id="rId18"/>
    <p:sldLayoutId id="2147483737"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72174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8"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9.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forbes.com/sites/tomcoughlin/2018/11/27/175-zettabytes-by-2025/?sh=1e6ca8455459"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lesswrong.com/posts/c6KFvQcZggQKZzxr9/trends-in-gpu-price-performanc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self-supervised.cs.jhu.edu/sp2025"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a:t>Course Overview</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601-771 (NLP: </a:t>
            </a:r>
            <a:r>
              <a:rPr lang="en-US" sz="2400"/>
              <a:t>Advances in Self-Supervised </a:t>
            </a:r>
            <a:r>
              <a:rPr lang="en-US" sz="2400" dirty="0"/>
              <a:t>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dirty="0">
                <a:solidFill>
                  <a:schemeClr val="bg1"/>
                </a:solidFill>
                <a:latin typeface="Consolas"/>
                <a:cs typeface="Consolas" panose="020B0609020204030204" pitchFamily="49" charset="0"/>
              </a:rPr>
              <a:t>https://self-</a:t>
            </a:r>
            <a:r>
              <a:rPr lang="en-US" dirty="0" err="1">
                <a:solidFill>
                  <a:schemeClr val="bg1"/>
                </a:solidFill>
                <a:latin typeface="Consolas"/>
                <a:cs typeface="Consolas" panose="020B0609020204030204" pitchFamily="49" charset="0"/>
              </a:rPr>
              <a:t>supervised.cs.jhu.edu</a:t>
            </a:r>
            <a:r>
              <a:rPr lang="en-US" dirty="0">
                <a:solidFill>
                  <a:schemeClr val="bg1"/>
                </a:solidFill>
                <a:latin typeface="Consolas"/>
                <a:cs typeface="Consolas" panose="020B0609020204030204" pitchFamily="49" charset="0"/>
              </a:rPr>
              <a:t>/fa2025/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2AC7F2E-B021-71E8-F7B4-F4B171F40BD2}"/>
              </a:ext>
            </a:extLst>
          </p:cNvPr>
          <p:cNvSpPr>
            <a:spLocks noGrp="1"/>
          </p:cNvSpPr>
          <p:nvPr>
            <p:ph type="body" sz="quarter" idx="10"/>
          </p:nvPr>
        </p:nvSpPr>
        <p:spPr/>
        <p:txBody>
          <a:bodyPr>
            <a:normAutofit lnSpcReduction="10000"/>
          </a:bodyPr>
          <a:lstStyle/>
          <a:p>
            <a:r>
              <a:rPr lang="en-US" sz="7200"/>
              <a:t>Meanwhile … </a:t>
            </a:r>
          </a:p>
        </p:txBody>
      </p:sp>
    </p:spTree>
    <p:extLst>
      <p:ext uri="{BB962C8B-B14F-4D97-AF65-F5344CB8AC3E}">
        <p14:creationId xmlns:p14="http://schemas.microsoft.com/office/powerpoint/2010/main" val="2439463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77F9-3002-8430-F8BB-C9E38F6FA23C}"/>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ECB6561E-17D6-0F01-31F8-527270CC3BA0}"/>
              </a:ext>
            </a:extLst>
          </p:cNvPr>
          <p:cNvPicPr>
            <a:picLocks noChangeAspect="1"/>
          </p:cNvPicPr>
          <p:nvPr/>
        </p:nvPicPr>
        <p:blipFill>
          <a:blip r:embed="rId3"/>
          <a:stretch>
            <a:fillRect/>
          </a:stretch>
        </p:blipFill>
        <p:spPr>
          <a:xfrm>
            <a:off x="-15773" y="1158116"/>
            <a:ext cx="3370728" cy="785659"/>
          </a:xfrm>
          <a:prstGeom prst="rect">
            <a:avLst/>
          </a:prstGeom>
        </p:spPr>
      </p:pic>
      <p:sp>
        <p:nvSpPr>
          <p:cNvPr id="8" name="TextBox 7">
            <a:extLst>
              <a:ext uri="{FF2B5EF4-FFF2-40B4-BE49-F238E27FC236}">
                <a16:creationId xmlns:a16="http://schemas.microsoft.com/office/drawing/2014/main" id="{B1573FC2-8B32-6F19-7D19-173B82E0E302}"/>
              </a:ext>
            </a:extLst>
          </p:cNvPr>
          <p:cNvSpPr txBox="1"/>
          <p:nvPr/>
        </p:nvSpPr>
        <p:spPr>
          <a:xfrm>
            <a:off x="88077" y="4841082"/>
            <a:ext cx="2674175" cy="265457"/>
          </a:xfrm>
          <a:prstGeom prst="rect">
            <a:avLst/>
          </a:prstGeom>
          <a:noFill/>
          <a:ln>
            <a:solidFill>
              <a:schemeClr val="bg1">
                <a:lumMod val="50000"/>
              </a:schemeClr>
            </a:solidFill>
          </a:ln>
        </p:spPr>
        <p:txBody>
          <a:bodyPr wrap="square">
            <a:spAutoFit/>
          </a:bodyPr>
          <a:lstStyle/>
          <a:p>
            <a:pPr algn="ctr"/>
            <a:r>
              <a:rPr lang="en-US" sz="1125">
                <a:latin typeface="Tahoma" panose="020B0604030504040204" pitchFamily="34" charset="0"/>
                <a:ea typeface="Tahoma" panose="020B0604030504040204" pitchFamily="34" charset="0"/>
                <a:cs typeface="Tahoma" panose="020B0604030504040204" pitchFamily="34" charset="0"/>
              </a:rPr>
              <a:t>Example retrieved on 03/13/2025</a:t>
            </a:r>
          </a:p>
        </p:txBody>
      </p:sp>
      <p:sp>
        <p:nvSpPr>
          <p:cNvPr id="23" name="Bent Arrow 22">
            <a:extLst>
              <a:ext uri="{FF2B5EF4-FFF2-40B4-BE49-F238E27FC236}">
                <a16:creationId xmlns:a16="http://schemas.microsoft.com/office/drawing/2014/main" id="{64489674-5631-599B-A7C5-12CA97453E24}"/>
              </a:ext>
            </a:extLst>
          </p:cNvPr>
          <p:cNvSpPr/>
          <p:nvPr/>
        </p:nvSpPr>
        <p:spPr>
          <a:xfrm flipV="1">
            <a:off x="1376778" y="2096329"/>
            <a:ext cx="962333" cy="785660"/>
          </a:xfrm>
          <a:prstGeom prst="ben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pic>
        <p:nvPicPr>
          <p:cNvPr id="25" name="Picture 24" descr="A screenshot of a document&#10;&#10;Description automatically generated">
            <a:extLst>
              <a:ext uri="{FF2B5EF4-FFF2-40B4-BE49-F238E27FC236}">
                <a16:creationId xmlns:a16="http://schemas.microsoft.com/office/drawing/2014/main" id="{CA067BC1-6728-1899-860C-E17EAEF22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976" y="84677"/>
            <a:ext cx="4968767" cy="4982160"/>
          </a:xfrm>
          <a:prstGeom prst="rect">
            <a:avLst/>
          </a:prstGeom>
          <a:effectLst>
            <a:outerShdw blurRad="63500" sx="102000" sy="102000" algn="ctr" rotWithShape="0">
              <a:prstClr val="black">
                <a:alpha val="40000"/>
              </a:prstClr>
            </a:outerShdw>
          </a:effectLst>
        </p:spPr>
      </p:pic>
      <p:sp>
        <p:nvSpPr>
          <p:cNvPr id="27" name="Rounded Rectangular Callout 26">
            <a:extLst>
              <a:ext uri="{FF2B5EF4-FFF2-40B4-BE49-F238E27FC236}">
                <a16:creationId xmlns:a16="http://schemas.microsoft.com/office/drawing/2014/main" id="{7FF594A7-B7AA-AF48-D1FB-29ED7827C71E}"/>
              </a:ext>
            </a:extLst>
          </p:cNvPr>
          <p:cNvSpPr/>
          <p:nvPr/>
        </p:nvSpPr>
        <p:spPr>
          <a:xfrm>
            <a:off x="4572001" y="4582839"/>
            <a:ext cx="4387742" cy="509515"/>
          </a:xfrm>
          <a:prstGeom prst="wedgeRoundRectCallout">
            <a:avLst>
              <a:gd name="adj1" fmla="val 21475"/>
              <a:gd name="adj2" fmla="val -73362"/>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Lots of text, not much structure/insight. </a:t>
            </a:r>
          </a:p>
        </p:txBody>
      </p:sp>
      <p:sp>
        <p:nvSpPr>
          <p:cNvPr id="28" name="Rounded Rectangular Callout 27">
            <a:extLst>
              <a:ext uri="{FF2B5EF4-FFF2-40B4-BE49-F238E27FC236}">
                <a16:creationId xmlns:a16="http://schemas.microsoft.com/office/drawing/2014/main" id="{7FCD8799-0400-C004-3746-19972E2C68E2}"/>
              </a:ext>
            </a:extLst>
          </p:cNvPr>
          <p:cNvSpPr/>
          <p:nvPr/>
        </p:nvSpPr>
        <p:spPr>
          <a:xfrm>
            <a:off x="2396261" y="2954857"/>
            <a:ext cx="2411384" cy="578801"/>
          </a:xfrm>
          <a:prstGeom prst="wedgeRoundRectCallout">
            <a:avLst>
              <a:gd name="adj1" fmla="val 33455"/>
              <a:gd name="adj2" fmla="val -79944"/>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GPT 3.5 has two rows? </a:t>
            </a:r>
          </a:p>
        </p:txBody>
      </p:sp>
      <p:sp>
        <p:nvSpPr>
          <p:cNvPr id="29" name="TextBox 28">
            <a:extLst>
              <a:ext uri="{FF2B5EF4-FFF2-40B4-BE49-F238E27FC236}">
                <a16:creationId xmlns:a16="http://schemas.microsoft.com/office/drawing/2014/main" id="{48B10478-DDD6-2228-ED9F-E1490EE00598}"/>
              </a:ext>
            </a:extLst>
          </p:cNvPr>
          <p:cNvSpPr txBox="1"/>
          <p:nvPr/>
        </p:nvSpPr>
        <p:spPr>
          <a:xfrm>
            <a:off x="1508280" y="2037594"/>
            <a:ext cx="2020272" cy="415498"/>
          </a:xfrm>
          <a:prstGeom prst="rect">
            <a:avLst/>
          </a:prstGeom>
          <a:noFill/>
        </p:spPr>
        <p:txBody>
          <a:bodyPr wrap="square">
            <a:spAutoFit/>
          </a:bodyPr>
          <a:lstStyle/>
          <a:p>
            <a:pPr algn="ctr"/>
            <a:r>
              <a:rPr lang="en-US" sz="1050" dirty="0"/>
              <a:t>ChatGPT </a:t>
            </a:r>
            <a:r>
              <a:rPr lang="en-US" sz="1050" b="1" dirty="0"/>
              <a:t>Deep Search</a:t>
            </a:r>
            <a:br>
              <a:rPr lang="en-US" sz="1050" b="1" dirty="0"/>
            </a:br>
            <a:r>
              <a:rPr lang="en-US" sz="1050" b="1" dirty="0"/>
              <a:t>(~10 mins)</a:t>
            </a:r>
          </a:p>
        </p:txBody>
      </p:sp>
      <p:sp>
        <p:nvSpPr>
          <p:cNvPr id="30" name="Rounded Rectangular Callout 29">
            <a:extLst>
              <a:ext uri="{FF2B5EF4-FFF2-40B4-BE49-F238E27FC236}">
                <a16:creationId xmlns:a16="http://schemas.microsoft.com/office/drawing/2014/main" id="{142B500D-32F7-A2E4-F5A0-D0CF0D895902}"/>
              </a:ext>
            </a:extLst>
          </p:cNvPr>
          <p:cNvSpPr/>
          <p:nvPr/>
        </p:nvSpPr>
        <p:spPr>
          <a:xfrm>
            <a:off x="2362200" y="3692527"/>
            <a:ext cx="2494983" cy="720928"/>
          </a:xfrm>
          <a:prstGeom prst="wedgeRoundRectCallout">
            <a:avLst>
              <a:gd name="adj1" fmla="val 57865"/>
              <a:gd name="adj2" fmla="val -34104"/>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Incorrect information</a:t>
            </a:r>
            <a:br>
              <a:rPr lang="en-US" sz="1800">
                <a:solidFill>
                  <a:schemeClr val="tx1"/>
                </a:solidFill>
              </a:rPr>
            </a:br>
            <a:r>
              <a:rPr lang="en-US" sz="1800">
                <a:solidFill>
                  <a:schemeClr val="tx1"/>
                </a:solidFill>
              </a:rPr>
              <a:t>(</a:t>
            </a:r>
            <a:r>
              <a:rPr lang="en-US" sz="1800" b="1">
                <a:solidFill>
                  <a:schemeClr val="tx1"/>
                </a:solidFill>
              </a:rPr>
              <a:t>precision</a:t>
            </a:r>
            <a:r>
              <a:rPr lang="en-US" sz="1800">
                <a:solidFill>
                  <a:schemeClr val="tx1"/>
                </a:solidFill>
              </a:rPr>
              <a:t> issues)</a:t>
            </a:r>
          </a:p>
        </p:txBody>
      </p:sp>
    </p:spTree>
    <p:extLst>
      <p:ext uri="{BB962C8B-B14F-4D97-AF65-F5344CB8AC3E}">
        <p14:creationId xmlns:p14="http://schemas.microsoft.com/office/powerpoint/2010/main" val="13969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0A55-5469-B4C4-DE0C-5B3603AC8BE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986AFD1-1C4F-F246-E133-DC393C48CFE6}"/>
              </a:ext>
            </a:extLst>
          </p:cNvPr>
          <p:cNvPicPr>
            <a:picLocks noChangeAspect="1"/>
          </p:cNvPicPr>
          <p:nvPr/>
        </p:nvPicPr>
        <p:blipFill>
          <a:blip r:embed="rId3"/>
          <a:stretch>
            <a:fillRect/>
          </a:stretch>
        </p:blipFill>
        <p:spPr>
          <a:xfrm>
            <a:off x="-15773" y="1158116"/>
            <a:ext cx="3370728" cy="785659"/>
          </a:xfrm>
          <a:prstGeom prst="rect">
            <a:avLst/>
          </a:prstGeom>
        </p:spPr>
      </p:pic>
      <p:sp>
        <p:nvSpPr>
          <p:cNvPr id="8" name="TextBox 7">
            <a:extLst>
              <a:ext uri="{FF2B5EF4-FFF2-40B4-BE49-F238E27FC236}">
                <a16:creationId xmlns:a16="http://schemas.microsoft.com/office/drawing/2014/main" id="{58812A90-02B3-1F82-B74F-4802BA4A2EBF}"/>
              </a:ext>
            </a:extLst>
          </p:cNvPr>
          <p:cNvSpPr txBox="1"/>
          <p:nvPr/>
        </p:nvSpPr>
        <p:spPr>
          <a:xfrm>
            <a:off x="88077" y="4841082"/>
            <a:ext cx="2674175" cy="265457"/>
          </a:xfrm>
          <a:prstGeom prst="rect">
            <a:avLst/>
          </a:prstGeom>
          <a:noFill/>
          <a:ln>
            <a:solidFill>
              <a:schemeClr val="bg1">
                <a:lumMod val="50000"/>
              </a:schemeClr>
            </a:solidFill>
          </a:ln>
        </p:spPr>
        <p:txBody>
          <a:bodyPr wrap="square">
            <a:spAutoFit/>
          </a:bodyPr>
          <a:lstStyle/>
          <a:p>
            <a:pPr algn="ctr"/>
            <a:r>
              <a:rPr lang="en-US" sz="1125">
                <a:latin typeface="Tahoma" panose="020B0604030504040204" pitchFamily="34" charset="0"/>
                <a:ea typeface="Tahoma" panose="020B0604030504040204" pitchFamily="34" charset="0"/>
                <a:cs typeface="Tahoma" panose="020B0604030504040204" pitchFamily="34" charset="0"/>
              </a:rPr>
              <a:t>Example retrieved on 03/13/2025</a:t>
            </a:r>
          </a:p>
        </p:txBody>
      </p:sp>
      <p:sp>
        <p:nvSpPr>
          <p:cNvPr id="23" name="Bent Arrow 22">
            <a:extLst>
              <a:ext uri="{FF2B5EF4-FFF2-40B4-BE49-F238E27FC236}">
                <a16:creationId xmlns:a16="http://schemas.microsoft.com/office/drawing/2014/main" id="{4B9FE2BA-7153-0499-FAB8-BBF80417B838}"/>
              </a:ext>
            </a:extLst>
          </p:cNvPr>
          <p:cNvSpPr/>
          <p:nvPr/>
        </p:nvSpPr>
        <p:spPr>
          <a:xfrm flipV="1">
            <a:off x="1376778" y="2096329"/>
            <a:ext cx="962333" cy="785660"/>
          </a:xfrm>
          <a:prstGeom prst="ben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pic>
        <p:nvPicPr>
          <p:cNvPr id="4" name="Picture 3">
            <a:extLst>
              <a:ext uri="{FF2B5EF4-FFF2-40B4-BE49-F238E27FC236}">
                <a16:creationId xmlns:a16="http://schemas.microsoft.com/office/drawing/2014/main" id="{2B5B8321-B652-C8CB-7C2E-E398CAEAD7F6}"/>
              </a:ext>
            </a:extLst>
          </p:cNvPr>
          <p:cNvPicPr>
            <a:picLocks noChangeAspect="1"/>
          </p:cNvPicPr>
          <p:nvPr/>
        </p:nvPicPr>
        <p:blipFill>
          <a:blip r:embed="rId4"/>
          <a:stretch>
            <a:fillRect/>
          </a:stretch>
        </p:blipFill>
        <p:spPr>
          <a:xfrm>
            <a:off x="3777286" y="323850"/>
            <a:ext cx="5259587" cy="4524375"/>
          </a:xfrm>
          <a:prstGeom prst="rect">
            <a:avLst/>
          </a:prstGeom>
          <a:effectLst>
            <a:outerShdw blurRad="63500" sx="102000" sy="102000" algn="ctr" rotWithShape="0">
              <a:prstClr val="black">
                <a:alpha val="40000"/>
              </a:prstClr>
            </a:outerShdw>
          </a:effectLst>
        </p:spPr>
      </p:pic>
      <p:sp>
        <p:nvSpPr>
          <p:cNvPr id="10" name="Rounded Rectangular Callout 9">
            <a:extLst>
              <a:ext uri="{FF2B5EF4-FFF2-40B4-BE49-F238E27FC236}">
                <a16:creationId xmlns:a16="http://schemas.microsoft.com/office/drawing/2014/main" id="{C11C8A9C-9EC1-91FA-C8E3-E2A14263314B}"/>
              </a:ext>
            </a:extLst>
          </p:cNvPr>
          <p:cNvSpPr/>
          <p:nvPr/>
        </p:nvSpPr>
        <p:spPr>
          <a:xfrm>
            <a:off x="3703807" y="1796058"/>
            <a:ext cx="658643" cy="404217"/>
          </a:xfrm>
          <a:prstGeom prst="wedgeRoundRectCallout">
            <a:avLst>
              <a:gd name="adj1" fmla="val 33455"/>
              <a:gd name="adj2" fmla="val -79944"/>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a:t>
            </a:r>
          </a:p>
        </p:txBody>
      </p:sp>
      <p:sp>
        <p:nvSpPr>
          <p:cNvPr id="11" name="Rounded Rectangular Callout 10">
            <a:extLst>
              <a:ext uri="{FF2B5EF4-FFF2-40B4-BE49-F238E27FC236}">
                <a16:creationId xmlns:a16="http://schemas.microsoft.com/office/drawing/2014/main" id="{7D6D3F3E-922F-A175-DC51-6AC3996C201C}"/>
              </a:ext>
            </a:extLst>
          </p:cNvPr>
          <p:cNvSpPr/>
          <p:nvPr/>
        </p:nvSpPr>
        <p:spPr>
          <a:xfrm>
            <a:off x="1297743" y="365564"/>
            <a:ext cx="2432915" cy="634901"/>
          </a:xfrm>
          <a:prstGeom prst="wedgeRoundRectCallout">
            <a:avLst>
              <a:gd name="adj1" fmla="val 59645"/>
              <a:gd name="adj2" fmla="val 16025"/>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No reference to Llama2 paper itself? </a:t>
            </a:r>
          </a:p>
        </p:txBody>
      </p:sp>
      <p:sp>
        <p:nvSpPr>
          <p:cNvPr id="12" name="Rounded Rectangular Callout 11">
            <a:extLst>
              <a:ext uri="{FF2B5EF4-FFF2-40B4-BE49-F238E27FC236}">
                <a16:creationId xmlns:a16="http://schemas.microsoft.com/office/drawing/2014/main" id="{DA9A094B-FD1F-CEE9-91C2-54B217C55A80}"/>
              </a:ext>
            </a:extLst>
          </p:cNvPr>
          <p:cNvSpPr/>
          <p:nvPr/>
        </p:nvSpPr>
        <p:spPr>
          <a:xfrm>
            <a:off x="72715" y="3156562"/>
            <a:ext cx="4042085" cy="1222550"/>
          </a:xfrm>
          <a:prstGeom prst="wedgeRoundRectCallout">
            <a:avLst>
              <a:gd name="adj1" fmla="val 56572"/>
              <a:gd name="adj2" fmla="val 3559"/>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The table has these models: </a:t>
            </a:r>
            <a:br>
              <a:rPr lang="en-US" sz="1800" dirty="0">
                <a:solidFill>
                  <a:schemeClr val="tx1"/>
                </a:solidFill>
              </a:rPr>
            </a:br>
            <a:r>
              <a:rPr lang="en-US" sz="1800" dirty="0">
                <a:solidFill>
                  <a:schemeClr val="tx1"/>
                </a:solidFill>
              </a:rPr>
              <a:t>GPT-3.5, GPT-4, Claude, Sparrow, LaMDA, LLaMA-2</a:t>
            </a:r>
            <a:br>
              <a:rPr lang="en-US" sz="1800" dirty="0">
                <a:solidFill>
                  <a:schemeClr val="tx1"/>
                </a:solidFill>
              </a:rPr>
            </a:br>
            <a:r>
              <a:rPr lang="en-US" sz="1800" dirty="0">
                <a:solidFill>
                  <a:schemeClr val="tx1"/>
                </a:solidFill>
              </a:rPr>
              <a:t>What about the rest? </a:t>
            </a:r>
            <a:r>
              <a:rPr lang="en-US" sz="1800" b="1" dirty="0">
                <a:solidFill>
                  <a:schemeClr val="tx1"/>
                </a:solidFill>
              </a:rPr>
              <a:t>Recall issue. </a:t>
            </a:r>
          </a:p>
        </p:txBody>
      </p:sp>
      <p:sp>
        <p:nvSpPr>
          <p:cNvPr id="2" name="TextBox 1">
            <a:extLst>
              <a:ext uri="{FF2B5EF4-FFF2-40B4-BE49-F238E27FC236}">
                <a16:creationId xmlns:a16="http://schemas.microsoft.com/office/drawing/2014/main" id="{4BCEADFC-706C-9E36-3E80-ED1E3BBEA2E9}"/>
              </a:ext>
            </a:extLst>
          </p:cNvPr>
          <p:cNvSpPr txBox="1"/>
          <p:nvPr/>
        </p:nvSpPr>
        <p:spPr>
          <a:xfrm>
            <a:off x="1508280" y="2037594"/>
            <a:ext cx="2020272" cy="415498"/>
          </a:xfrm>
          <a:prstGeom prst="rect">
            <a:avLst/>
          </a:prstGeom>
          <a:noFill/>
        </p:spPr>
        <p:txBody>
          <a:bodyPr wrap="square">
            <a:spAutoFit/>
          </a:bodyPr>
          <a:lstStyle/>
          <a:p>
            <a:pPr algn="ctr"/>
            <a:r>
              <a:rPr lang="en-US" sz="1050"/>
              <a:t>ChatGPT </a:t>
            </a:r>
            <a:r>
              <a:rPr lang="en-US" sz="1050" b="1"/>
              <a:t>Deep Search</a:t>
            </a:r>
            <a:br>
              <a:rPr lang="en-US" sz="1050" b="1"/>
            </a:br>
            <a:r>
              <a:rPr lang="en-US" sz="1050" b="1"/>
              <a:t>(&gt;15 mins)</a:t>
            </a:r>
          </a:p>
        </p:txBody>
      </p:sp>
    </p:spTree>
    <p:extLst>
      <p:ext uri="{BB962C8B-B14F-4D97-AF65-F5344CB8AC3E}">
        <p14:creationId xmlns:p14="http://schemas.microsoft.com/office/powerpoint/2010/main" val="190351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3FA2-4A79-7151-D9B1-FB0D245F344E}"/>
              </a:ext>
            </a:extLst>
          </p:cNvPr>
          <p:cNvSpPr>
            <a:spLocks noGrp="1"/>
          </p:cNvSpPr>
          <p:nvPr>
            <p:ph type="title"/>
          </p:nvPr>
        </p:nvSpPr>
        <p:spPr/>
        <p:txBody>
          <a:bodyPr/>
          <a:lstStyle/>
          <a:p>
            <a:r>
              <a:rPr lang="en-US" dirty="0"/>
              <a:t>The table I created on my own</a:t>
            </a:r>
          </a:p>
        </p:txBody>
      </p:sp>
      <p:sp>
        <p:nvSpPr>
          <p:cNvPr id="3" name="Text Placeholder 2">
            <a:extLst>
              <a:ext uri="{FF2B5EF4-FFF2-40B4-BE49-F238E27FC236}">
                <a16:creationId xmlns:a16="http://schemas.microsoft.com/office/drawing/2014/main" id="{D45D46F5-3CFB-AE5A-BDF9-17E82EFAA1EA}"/>
              </a:ext>
            </a:extLst>
          </p:cNvPr>
          <p:cNvSpPr>
            <a:spLocks noGrp="1"/>
          </p:cNvSpPr>
          <p:nvPr>
            <p:ph type="body" sz="quarter" idx="16"/>
          </p:nvPr>
        </p:nvSpPr>
        <p:spPr/>
        <p:txBody>
          <a:bodyPr/>
          <a:lstStyle/>
          <a:p>
            <a:endParaRPr lang="en-US"/>
          </a:p>
        </p:txBody>
      </p:sp>
      <p:graphicFrame>
        <p:nvGraphicFramePr>
          <p:cNvPr id="4" name="Content Placeholder 3">
            <a:extLst>
              <a:ext uri="{FF2B5EF4-FFF2-40B4-BE49-F238E27FC236}">
                <a16:creationId xmlns:a16="http://schemas.microsoft.com/office/drawing/2014/main" id="{115AD5FC-1239-E34F-B847-7CA17DF37576}"/>
              </a:ext>
            </a:extLst>
          </p:cNvPr>
          <p:cNvGraphicFramePr>
            <a:graphicFrameLocks/>
          </p:cNvGraphicFramePr>
          <p:nvPr/>
        </p:nvGraphicFramePr>
        <p:xfrm>
          <a:off x="4181475" y="1117198"/>
          <a:ext cx="4792277" cy="3989726"/>
        </p:xfrm>
        <a:graphic>
          <a:graphicData uri="http://schemas.openxmlformats.org/drawingml/2006/table">
            <a:tbl>
              <a:tblPr/>
              <a:tblGrid>
                <a:gridCol w="633646">
                  <a:extLst>
                    <a:ext uri="{9D8B030D-6E8A-4147-A177-3AD203B41FA5}">
                      <a16:colId xmlns:a16="http://schemas.microsoft.com/office/drawing/2014/main" val="3046956377"/>
                    </a:ext>
                  </a:extLst>
                </a:gridCol>
                <a:gridCol w="372734">
                  <a:extLst>
                    <a:ext uri="{9D8B030D-6E8A-4147-A177-3AD203B41FA5}">
                      <a16:colId xmlns:a16="http://schemas.microsoft.com/office/drawing/2014/main" val="18375720"/>
                    </a:ext>
                  </a:extLst>
                </a:gridCol>
                <a:gridCol w="809959">
                  <a:extLst>
                    <a:ext uri="{9D8B030D-6E8A-4147-A177-3AD203B41FA5}">
                      <a16:colId xmlns:a16="http://schemas.microsoft.com/office/drawing/2014/main" val="1005530941"/>
                    </a:ext>
                  </a:extLst>
                </a:gridCol>
                <a:gridCol w="968507">
                  <a:extLst>
                    <a:ext uri="{9D8B030D-6E8A-4147-A177-3AD203B41FA5}">
                      <a16:colId xmlns:a16="http://schemas.microsoft.com/office/drawing/2014/main" val="199156572"/>
                    </a:ext>
                  </a:extLst>
                </a:gridCol>
                <a:gridCol w="2007431">
                  <a:extLst>
                    <a:ext uri="{9D8B030D-6E8A-4147-A177-3AD203B41FA5}">
                      <a16:colId xmlns:a16="http://schemas.microsoft.com/office/drawing/2014/main" val="1326179673"/>
                    </a:ext>
                  </a:extLst>
                </a:gridCol>
              </a:tblGrid>
              <a:tr h="425475">
                <a:tc>
                  <a:txBody>
                    <a:bodyPr/>
                    <a:lstStyle/>
                    <a:p>
                      <a:pPr algn="ctr" rtl="0" fontAlgn="ctr"/>
                      <a:r>
                        <a:rPr lang="en-US" sz="900" b="1">
                          <a:effectLst/>
                        </a:rPr>
                        <a:t>Language Model</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b="1">
                          <a:effectLst/>
                        </a:rPr>
                        <a:t>Release</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b="1">
                          <a:effectLst/>
                        </a:rPr>
                        <a:t>Base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b="1">
                          <a:effectLst/>
                        </a:rPr>
                        <a:t>Alignment Algorithm(s) Used</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b="1">
                          <a:effectLst/>
                        </a:rPr>
                        <a:t>Alignment Data Sources for alignment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2077456"/>
                  </a:ext>
                </a:extLst>
              </a:tr>
              <a:tr h="288315">
                <a:tc>
                  <a:txBody>
                    <a:bodyPr/>
                    <a:lstStyle/>
                    <a:p>
                      <a:pPr algn="ctr" rtl="0" fontAlgn="ctr"/>
                      <a:r>
                        <a:rPr lang="en-US" sz="900">
                          <a:effectLst/>
                        </a:rPr>
                        <a:t>GPT-3-instruct</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2020</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GPT-3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SFT --&gt; RLHF/PPO</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900">
                          <a:effectLst/>
                        </a:rPr>
                        <a:t>Curated datasets with human-labeled prompts and responses</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388213"/>
                  </a:ext>
                </a:extLst>
              </a:tr>
              <a:tr h="288315">
                <a:tc>
                  <a:txBody>
                    <a:bodyPr/>
                    <a:lstStyle/>
                    <a:p>
                      <a:pPr algn="ctr" rtl="0" fontAlgn="ctr"/>
                      <a:r>
                        <a:rPr lang="en-US" sz="900">
                          <a:effectLst/>
                        </a:rPr>
                        <a:t>GPT-4</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2023</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GPT-4 pre-trained?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SFT --&gt; RLHF/PPO</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900">
                          <a:effectLst/>
                        </a:rPr>
                        <a:t>Curated datasets with human-labeled prompts and responses</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6876222"/>
                  </a:ext>
                </a:extLst>
              </a:tr>
              <a:tr h="288315">
                <a:tc>
                  <a:txBody>
                    <a:bodyPr/>
                    <a:lstStyle/>
                    <a:p>
                      <a:pPr algn="ctr" rtl="0" fontAlgn="ctr"/>
                      <a:r>
                        <a:rPr lang="en-US" sz="900">
                          <a:effectLst/>
                        </a:rPr>
                        <a:t>Gemini</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2023</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Gemini pre-trained?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SFT --&gt; RLHF/PPO</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900">
                          <a:effectLst/>
                        </a:rPr>
                        <a:t>Curated datasets with human-labeled prompts and responses</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1894827"/>
                  </a:ext>
                </a:extLst>
              </a:tr>
              <a:tr h="288315">
                <a:tc>
                  <a:txBody>
                    <a:bodyPr/>
                    <a:lstStyle/>
                    <a:p>
                      <a:pPr algn="ctr" rtl="0" fontAlgn="ctr"/>
                      <a:r>
                        <a:rPr lang="en-US" sz="900">
                          <a:effectLst/>
                        </a:rPr>
                        <a:t>LLaMA2</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2023</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LLaMA2 pre-trained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SFT --&gt; RLHF/PPO</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900">
                          <a:effectLst/>
                        </a:rPr>
                        <a:t>Curated datasets with human-labeled prompts and responses</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1267844"/>
                  </a:ext>
                </a:extLst>
              </a:tr>
              <a:tr h="699795">
                <a:tc>
                  <a:txBody>
                    <a:bodyPr/>
                    <a:lstStyle/>
                    <a:p>
                      <a:pPr algn="ctr" rtl="0" fontAlgn="ctr"/>
                      <a:r>
                        <a:rPr lang="en-US" sz="900">
                          <a:effectLst/>
                        </a:rPr>
                        <a:t>LLaMA3</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2024</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LLaMA3 </a:t>
                      </a:r>
                      <a:br>
                        <a:rPr lang="en-US" sz="900">
                          <a:effectLst/>
                        </a:rPr>
                      </a:br>
                      <a:r>
                        <a:rPr lang="en-US" sz="900">
                          <a:effectLst/>
                        </a:rPr>
                        <a:t>pre-trained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b="0" i="0">
                          <a:effectLst/>
                          <a:latin typeface="Arial" panose="020B0604020202020204" pitchFamily="34" charset="0"/>
                        </a:rPr>
                        <a:t>Iterate:</a:t>
                      </a:r>
                      <a:r>
                        <a:rPr lang="en-US" sz="900" b="1" i="0">
                          <a:effectLst/>
                          <a:latin typeface="Arial" panose="020B0604020202020204" pitchFamily="34" charset="0"/>
                        </a:rPr>
                        <a:t> </a:t>
                      </a:r>
                      <a:r>
                        <a:rPr lang="en-US" sz="900" i="0">
                          <a:effectLst/>
                          <a:latin typeface="Arial" panose="020B0604020202020204" pitchFamily="34" charset="0"/>
                        </a:rPr>
                        <a:t>Rejection sampling -&gt; </a:t>
                      </a:r>
                      <a:br>
                        <a:rPr lang="en-US" sz="900" i="0">
                          <a:effectLst/>
                          <a:latin typeface="Arial" panose="020B0604020202020204" pitchFamily="34" charset="0"/>
                        </a:rPr>
                      </a:br>
                      <a:r>
                        <a:rPr lang="en-US" sz="900" i="0">
                          <a:effectLst/>
                          <a:latin typeface="Arial" panose="020B0604020202020204" pitchFamily="34" charset="0"/>
                        </a:rPr>
                        <a:t>SFT -&gt; DPO </a:t>
                      </a:r>
                      <a:endParaRPr lang="en-US" sz="900">
                        <a:effectLst/>
                      </a:endParaRP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900">
                          <a:effectLst/>
                        </a:rPr>
                        <a:t>10 million human-annotated examples. </a:t>
                      </a:r>
                      <a:br>
                        <a:rPr lang="en-US" sz="900">
                          <a:effectLst/>
                        </a:rPr>
                      </a:br>
                      <a:r>
                        <a:rPr lang="en-US" sz="900">
                          <a:effectLst/>
                        </a:rPr>
                        <a:t>The alignment process was conducted over multiple rounds, with each round involving the collection of new preference annotations and SFT data.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6210012"/>
                  </a:ext>
                </a:extLst>
              </a:tr>
              <a:tr h="160442">
                <a:tc>
                  <a:txBody>
                    <a:bodyPr/>
                    <a:lstStyle/>
                    <a:p>
                      <a:pPr algn="ctr" rtl="0" fontAlgn="ctr"/>
                      <a:r>
                        <a:rPr lang="en-US" sz="900" err="1">
                          <a:effectLst/>
                        </a:rPr>
                        <a:t>Alpacha</a:t>
                      </a:r>
                      <a:r>
                        <a:rPr lang="en-US" sz="900">
                          <a:effectLst/>
                        </a:rPr>
                        <a:t>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2023</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LLAMA 1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SFT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900">
                          <a:effectLst/>
                        </a:rPr>
                        <a:t>Self-Instruct, 52,000 input-output pairs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7899789"/>
                  </a:ext>
                </a:extLst>
              </a:tr>
              <a:tr h="288315">
                <a:tc>
                  <a:txBody>
                    <a:bodyPr/>
                    <a:lstStyle/>
                    <a:p>
                      <a:pPr algn="ctr" rtl="0" fontAlgn="ctr"/>
                      <a:r>
                        <a:rPr lang="en-US" sz="900">
                          <a:effectLst/>
                        </a:rPr>
                        <a:t>Qwen2.5</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2024</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Qwen2.5 pre-trained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SFT -&gt; DPO -&gt; GRPO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900">
                          <a:effectLst/>
                        </a:rPr>
                        <a:t>1 million samples</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4032401"/>
                  </a:ext>
                </a:extLst>
              </a:tr>
              <a:tr h="288315">
                <a:tc>
                  <a:txBody>
                    <a:bodyPr/>
                    <a:lstStyle/>
                    <a:p>
                      <a:pPr algn="ctr" rtl="0" fontAlgn="ctr"/>
                      <a:r>
                        <a:rPr lang="en-US" sz="900">
                          <a:effectLst/>
                        </a:rPr>
                        <a:t>Tulu 3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2024</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Llama 3.1</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SFT -&gt; DPO -&gt; RLVR</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900">
                          <a:effectLst/>
                        </a:rPr>
                        <a:t>near 1 million samples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5788714"/>
                  </a:ext>
                </a:extLst>
              </a:tr>
              <a:tr h="974115">
                <a:tc>
                  <a:txBody>
                    <a:bodyPr/>
                    <a:lstStyle/>
                    <a:p>
                      <a:pPr algn="ctr" rtl="0" fontAlgn="ctr"/>
                      <a:r>
                        <a:rPr lang="en-US" sz="900" err="1">
                          <a:effectLst/>
                        </a:rPr>
                        <a:t>DeepSeek</a:t>
                      </a:r>
                      <a:r>
                        <a:rPr lang="en-US" sz="900">
                          <a:effectLst/>
                        </a:rPr>
                        <a:t> (V3)</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2024</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err="1">
                          <a:effectLst/>
                        </a:rPr>
                        <a:t>DeepSeek</a:t>
                      </a:r>
                      <a:r>
                        <a:rPr lang="en-US" sz="900">
                          <a:effectLst/>
                        </a:rPr>
                        <a:t> pre-trained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900">
                          <a:effectLst/>
                        </a:rPr>
                        <a:t>SFT -&gt; GRPO </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900" dirty="0">
                          <a:effectLst/>
                        </a:rPr>
                        <a:t>1.5 million samples (reasoning + non-reasoning tasks). </a:t>
                      </a:r>
                      <a:br>
                        <a:rPr lang="en-US" sz="900" dirty="0">
                          <a:effectLst/>
                        </a:rPr>
                      </a:br>
                      <a:r>
                        <a:rPr lang="en-US" sz="900" dirty="0">
                          <a:effectLst/>
                        </a:rPr>
                        <a:t>Reasoning data was generated by specialized models. </a:t>
                      </a:r>
                      <a:br>
                        <a:rPr lang="en-US" sz="900" dirty="0">
                          <a:effectLst/>
                        </a:rPr>
                      </a:br>
                      <a:r>
                        <a:rPr lang="en-US" sz="900" dirty="0">
                          <a:effectLst/>
                        </a:rPr>
                        <a:t>Non-reasoning data was produced by DeepSeek-V2.5 and validated by human reviewers.</a:t>
                      </a:r>
                    </a:p>
                  </a:txBody>
                  <a:tcPr marL="10496" marR="10496" marT="6998" marB="69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554289"/>
                  </a:ext>
                </a:extLst>
              </a:tr>
            </a:tbl>
          </a:graphicData>
        </a:graphic>
      </p:graphicFrame>
      <p:pic>
        <p:nvPicPr>
          <p:cNvPr id="5" name="Picture 4">
            <a:extLst>
              <a:ext uri="{FF2B5EF4-FFF2-40B4-BE49-F238E27FC236}">
                <a16:creationId xmlns:a16="http://schemas.microsoft.com/office/drawing/2014/main" id="{C7D456AD-079B-F678-B2C4-CF6960E28ACA}"/>
              </a:ext>
            </a:extLst>
          </p:cNvPr>
          <p:cNvPicPr>
            <a:picLocks noChangeAspect="1"/>
          </p:cNvPicPr>
          <p:nvPr/>
        </p:nvPicPr>
        <p:blipFill>
          <a:blip r:embed="rId2"/>
          <a:stretch>
            <a:fillRect/>
          </a:stretch>
        </p:blipFill>
        <p:spPr>
          <a:xfrm>
            <a:off x="96399" y="2590479"/>
            <a:ext cx="3800475" cy="885825"/>
          </a:xfrm>
          <a:prstGeom prst="rect">
            <a:avLst/>
          </a:prstGeom>
        </p:spPr>
      </p:pic>
      <p:sp>
        <p:nvSpPr>
          <p:cNvPr id="6" name="Arrow: Right 10">
            <a:extLst>
              <a:ext uri="{FF2B5EF4-FFF2-40B4-BE49-F238E27FC236}">
                <a16:creationId xmlns:a16="http://schemas.microsoft.com/office/drawing/2014/main" id="{3EF19E10-A39B-FF1B-0AB1-B317C5E468CE}"/>
              </a:ext>
            </a:extLst>
          </p:cNvPr>
          <p:cNvSpPr/>
          <p:nvPr/>
        </p:nvSpPr>
        <p:spPr>
          <a:xfrm>
            <a:off x="3570203" y="2824812"/>
            <a:ext cx="530025" cy="41719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ounded Rectangular Callout 7">
            <a:extLst>
              <a:ext uri="{FF2B5EF4-FFF2-40B4-BE49-F238E27FC236}">
                <a16:creationId xmlns:a16="http://schemas.microsoft.com/office/drawing/2014/main" id="{FC8AA143-2C1B-4969-40BA-8EC7EDB39AB8}"/>
              </a:ext>
            </a:extLst>
          </p:cNvPr>
          <p:cNvSpPr/>
          <p:nvPr/>
        </p:nvSpPr>
        <p:spPr>
          <a:xfrm>
            <a:off x="615510" y="3735213"/>
            <a:ext cx="2927190" cy="703413"/>
          </a:xfrm>
          <a:prstGeom prst="wedgeRoundRectCallout">
            <a:avLst>
              <a:gd name="adj1" fmla="val 56899"/>
              <a:gd name="adj2" fmla="val -25785"/>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What I manually created </a:t>
            </a:r>
            <a:br>
              <a:rPr lang="en-US" sz="1800" dirty="0">
                <a:solidFill>
                  <a:schemeClr val="tx1"/>
                </a:solidFill>
              </a:rPr>
            </a:br>
            <a:r>
              <a:rPr lang="en-US" sz="1800" dirty="0">
                <a:solidFill>
                  <a:schemeClr val="tx1"/>
                </a:solidFill>
              </a:rPr>
              <a:t>for my course</a:t>
            </a:r>
          </a:p>
        </p:txBody>
      </p:sp>
    </p:spTree>
    <p:extLst>
      <p:ext uri="{BB962C8B-B14F-4D97-AF65-F5344CB8AC3E}">
        <p14:creationId xmlns:p14="http://schemas.microsoft.com/office/powerpoint/2010/main" val="169935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E70D-90AE-7F46-6F7A-0608F8E3FF8D}"/>
              </a:ext>
            </a:extLst>
          </p:cNvPr>
          <p:cNvSpPr>
            <a:spLocks noGrp="1"/>
          </p:cNvSpPr>
          <p:nvPr>
            <p:ph type="title"/>
          </p:nvPr>
        </p:nvSpPr>
        <p:spPr>
          <a:xfrm>
            <a:off x="533919" y="107119"/>
            <a:ext cx="8610081" cy="857542"/>
          </a:xfrm>
        </p:spPr>
        <p:txBody>
          <a:bodyPr/>
          <a:lstStyle/>
          <a:p>
            <a:r>
              <a:rPr lang="en-US" dirty="0"/>
              <a:t>AI (e.g., Deep Research) is far from perfect</a:t>
            </a:r>
          </a:p>
        </p:txBody>
      </p:sp>
      <p:sp>
        <p:nvSpPr>
          <p:cNvPr id="3" name="Text Placeholder 2">
            <a:extLst>
              <a:ext uri="{FF2B5EF4-FFF2-40B4-BE49-F238E27FC236}">
                <a16:creationId xmlns:a16="http://schemas.microsoft.com/office/drawing/2014/main" id="{D4F78ABE-B3B0-7E2F-7465-B9A2DD19FAF5}"/>
              </a:ext>
            </a:extLst>
          </p:cNvPr>
          <p:cNvSpPr>
            <a:spLocks noGrp="1"/>
          </p:cNvSpPr>
          <p:nvPr>
            <p:ph type="body" sz="quarter" idx="16"/>
          </p:nvPr>
        </p:nvSpPr>
        <p:spPr/>
        <p:txBody>
          <a:bodyPr/>
          <a:lstStyle/>
          <a:p>
            <a:r>
              <a:rPr lang="en-US" dirty="0"/>
              <a:t>LLMs know about many interesting connections. But can they be more precise? </a:t>
            </a:r>
          </a:p>
          <a:p>
            <a:r>
              <a:rPr lang="en-US" dirty="0"/>
              <a:t>LLMs are fluent and verbose. </a:t>
            </a:r>
          </a:p>
          <a:p>
            <a:pPr lvl="1"/>
            <a:r>
              <a:rPr lang="en-US" dirty="0"/>
              <a:t>Remarkable on the first sight. </a:t>
            </a:r>
          </a:p>
          <a:p>
            <a:pPr lvl="1"/>
            <a:r>
              <a:rPr lang="en-US" dirty="0"/>
              <a:t>But quickly becomes a problem for information overload. </a:t>
            </a:r>
          </a:p>
          <a:p>
            <a:r>
              <a:rPr lang="en-US" dirty="0"/>
              <a:t>Note that this was an easy prompt —  extensively discussed online (papers, Twitter, Reddit, etc.) and hence, during pre-training. </a:t>
            </a:r>
          </a:p>
        </p:txBody>
      </p:sp>
      <p:sp>
        <p:nvSpPr>
          <p:cNvPr id="4" name="Rounded Rectangular Callout 3">
            <a:extLst>
              <a:ext uri="{FF2B5EF4-FFF2-40B4-BE49-F238E27FC236}">
                <a16:creationId xmlns:a16="http://schemas.microsoft.com/office/drawing/2014/main" id="{FEE57722-F00C-C998-437E-F70171006BC7}"/>
              </a:ext>
            </a:extLst>
          </p:cNvPr>
          <p:cNvSpPr/>
          <p:nvPr/>
        </p:nvSpPr>
        <p:spPr>
          <a:xfrm>
            <a:off x="1600729" y="3198621"/>
            <a:ext cx="7018605" cy="1452775"/>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Why does it make such surprisingly simple mistakes? 🤔</a:t>
            </a:r>
          </a:p>
          <a:p>
            <a:pPr marL="285750" indent="-285750">
              <a:buFont typeface="Arial" panose="020B0604020202020204" pitchFamily="34" charset="0"/>
              <a:buChar char="•"/>
            </a:pPr>
            <a:r>
              <a:rPr lang="en-US" sz="2000">
                <a:solidFill>
                  <a:schemeClr val="tx1"/>
                </a:solidFill>
              </a:rPr>
              <a:t>Can we explain these? </a:t>
            </a:r>
          </a:p>
          <a:p>
            <a:pPr marL="285750" indent="-285750">
              <a:buFont typeface="Arial" panose="020B0604020202020204" pitchFamily="34" charset="0"/>
              <a:buChar char="•"/>
            </a:pPr>
            <a:r>
              <a:rPr lang="en-US" sz="2000">
                <a:solidFill>
                  <a:schemeClr val="tx1"/>
                </a:solidFill>
              </a:rPr>
              <a:t>Can we predict them? </a:t>
            </a:r>
          </a:p>
          <a:p>
            <a:pPr marL="285750" indent="-285750">
              <a:buFont typeface="Arial" panose="020B0604020202020204" pitchFamily="34" charset="0"/>
              <a:buChar char="•"/>
            </a:pPr>
            <a:r>
              <a:rPr lang="en-US" sz="2000">
                <a:solidFill>
                  <a:schemeClr val="tx1"/>
                </a:solidFill>
              </a:rPr>
              <a:t>Can we mitigate (or even better, solve) them?</a:t>
            </a:r>
          </a:p>
        </p:txBody>
      </p:sp>
    </p:spTree>
    <p:extLst>
      <p:ext uri="{BB962C8B-B14F-4D97-AF65-F5344CB8AC3E}">
        <p14:creationId xmlns:p14="http://schemas.microsoft.com/office/powerpoint/2010/main" val="357071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lIns="91440" tIns="45720" rIns="91440" bIns="45720" anchor="t">
            <a:normAutofit/>
          </a:bodyPr>
          <a:lstStyle/>
          <a:p>
            <a:pPr marL="229870" indent="-229870">
              <a:spcBef>
                <a:spcPts val="600"/>
              </a:spcBef>
            </a:pPr>
            <a:r>
              <a:rPr lang="en-US" sz="1900" dirty="0">
                <a:latin typeface="Tahoma"/>
                <a:ea typeface="Tahoma"/>
                <a:cs typeface="Tahoma"/>
              </a:rPr>
              <a:t>Broad research question: </a:t>
            </a:r>
          </a:p>
          <a:p>
            <a:pPr lvl="1">
              <a:spcBef>
                <a:spcPts val="600"/>
              </a:spcBef>
            </a:pPr>
            <a:r>
              <a:rPr lang="en-US" sz="1500" b="1" dirty="0">
                <a:ea typeface="Tahoma"/>
                <a:cs typeface="Tahoma"/>
              </a:rPr>
              <a:t>Reasoning:</a:t>
            </a:r>
            <a:r>
              <a:rPr lang="en-US" sz="1500" dirty="0">
                <a:ea typeface="Tahoma"/>
                <a:cs typeface="Tahoma"/>
              </a:rPr>
              <a:t> Understanding LLMs ability and limitations in performing complex, multi-step inference. </a:t>
            </a:r>
          </a:p>
          <a:p>
            <a:pPr lvl="1">
              <a:spcBef>
                <a:spcPts val="600"/>
              </a:spcBef>
            </a:pPr>
            <a:r>
              <a:rPr lang="en-US" sz="1500" b="1" dirty="0">
                <a:ea typeface="Tahoma"/>
                <a:cs typeface="Tahoma"/>
              </a:rPr>
              <a:t>Long inputs/output:</a:t>
            </a:r>
            <a:r>
              <a:rPr lang="en-US" sz="1500" dirty="0">
                <a:ea typeface="Tahoma"/>
                <a:cs typeface="Tahoma"/>
              </a:rPr>
              <a:t> Understanding LLMs ability and limitations in processing long inputs and generating long outputs. </a:t>
            </a:r>
          </a:p>
          <a:p>
            <a:pPr lvl="1">
              <a:spcBef>
                <a:spcPts val="600"/>
              </a:spcBef>
            </a:pPr>
            <a:r>
              <a:rPr lang="en-US" sz="1500" b="1" dirty="0">
                <a:ea typeface="Tahoma"/>
                <a:cs typeface="Tahoma"/>
              </a:rPr>
              <a:t>Efficient inference:</a:t>
            </a:r>
            <a:r>
              <a:rPr lang="en-US" sz="1500" dirty="0">
                <a:ea typeface="Tahoma"/>
                <a:cs typeface="Tahoma"/>
              </a:rPr>
              <a:t> Understanding the latest advances and hurdles in efficient inference.</a:t>
            </a:r>
          </a:p>
          <a:p>
            <a:pPr>
              <a:spcBef>
                <a:spcPts val="600"/>
              </a:spcBef>
            </a:pPr>
            <a:r>
              <a:rPr lang="en-US" sz="1900" dirty="0">
                <a:latin typeface="Tahoma"/>
                <a:ea typeface="Tahoma"/>
                <a:cs typeface="Tahoma"/>
              </a:rPr>
              <a:t>Skills: </a:t>
            </a:r>
            <a:endParaRPr lang="en-US" sz="1900" dirty="0">
              <a:ea typeface="Tahoma"/>
              <a:cs typeface="Tahoma"/>
            </a:endParaRPr>
          </a:p>
          <a:p>
            <a:pPr lvl="1">
              <a:spcBef>
                <a:spcPts val="600"/>
              </a:spcBef>
            </a:pPr>
            <a:r>
              <a:rPr lang="en-US" sz="1500" b="1" dirty="0">
                <a:ea typeface="Tahoma"/>
                <a:cs typeface="Tahoma"/>
              </a:rPr>
              <a:t>Technical</a:t>
            </a:r>
            <a:r>
              <a:rPr lang="en-US" sz="1500" dirty="0">
                <a:ea typeface="Tahoma"/>
                <a:cs typeface="Tahoma"/>
              </a:rPr>
              <a:t>—understanding of the algorithms and implementing them. </a:t>
            </a:r>
          </a:p>
          <a:p>
            <a:pPr lvl="2">
              <a:spcBef>
                <a:spcPts val="600"/>
              </a:spcBef>
              <a:buFont typeface="Wingdings" panose="02070309020205020404" pitchFamily="49" charset="0"/>
              <a:buChar char="§"/>
            </a:pPr>
            <a:r>
              <a:rPr lang="en-US" sz="1500" dirty="0">
                <a:ea typeface="Tahoma"/>
                <a:cs typeface="Tahoma"/>
              </a:rPr>
              <a:t>Gaining intuitions about </a:t>
            </a:r>
            <a:r>
              <a:rPr lang="en-US" sz="1500" b="1" dirty="0">
                <a:ea typeface="Tahoma"/>
                <a:cs typeface="Tahoma"/>
              </a:rPr>
              <a:t>capabilities</a:t>
            </a:r>
            <a:r>
              <a:rPr lang="en-US" sz="1500" dirty="0">
                <a:ea typeface="Tahoma"/>
                <a:cs typeface="Tahoma"/>
              </a:rPr>
              <a:t> and </a:t>
            </a:r>
            <a:r>
              <a:rPr lang="en-US" sz="1500" b="1" dirty="0">
                <a:ea typeface="Tahoma"/>
                <a:cs typeface="Tahoma"/>
              </a:rPr>
              <a:t>limitations </a:t>
            </a:r>
            <a:r>
              <a:rPr lang="en-US" sz="1500" dirty="0">
                <a:ea typeface="Tahoma"/>
                <a:cs typeface="Tahoma"/>
              </a:rPr>
              <a:t>of models. </a:t>
            </a:r>
          </a:p>
          <a:p>
            <a:pPr lvl="1">
              <a:spcBef>
                <a:spcPts val="600"/>
              </a:spcBef>
            </a:pPr>
            <a:r>
              <a:rPr lang="en-US" sz="1500" b="1" dirty="0">
                <a:ea typeface="Tahoma"/>
                <a:cs typeface="Tahoma"/>
              </a:rPr>
              <a:t>Soft skills</a:t>
            </a:r>
            <a:r>
              <a:rPr lang="en-US" sz="1500" dirty="0">
                <a:ea typeface="Tahoma"/>
                <a:cs typeface="Tahoma"/>
              </a:rPr>
              <a:t>—intuition about capabilities, teamwork.</a:t>
            </a:r>
          </a:p>
          <a:p>
            <a:pPr marL="342900" lvl="1" indent="0">
              <a:spcBef>
                <a:spcPts val="600"/>
              </a:spcBef>
              <a:buNone/>
            </a:pPr>
            <a:endParaRPr lang="en-US" sz="2000" dirty="0">
              <a:ea typeface="Tahoma"/>
              <a:cs typeface="Tahoma"/>
            </a:endParaRPr>
          </a:p>
        </p:txBody>
      </p:sp>
    </p:spTree>
    <p:extLst>
      <p:ext uri="{BB962C8B-B14F-4D97-AF65-F5344CB8AC3E}">
        <p14:creationId xmlns:p14="http://schemas.microsoft.com/office/powerpoint/2010/main" val="2795411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145DCE-13BD-E1D7-F081-91F12B6D8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A0D812-E3CD-C673-033C-C81916445C62}"/>
              </a:ext>
            </a:extLst>
          </p:cNvPr>
          <p:cNvSpPr>
            <a:spLocks noGrp="1"/>
          </p:cNvSpPr>
          <p:nvPr>
            <p:ph type="title"/>
          </p:nvPr>
        </p:nvSpPr>
        <p:spPr/>
        <p:txBody>
          <a:bodyPr>
            <a:normAutofit/>
          </a:bodyPr>
          <a:lstStyle/>
          <a:p>
            <a:r>
              <a:rPr lang="en-US"/>
              <a:t>Course Learning Objectives </a:t>
            </a:r>
          </a:p>
        </p:txBody>
      </p:sp>
      <p:sp>
        <p:nvSpPr>
          <p:cNvPr id="3" name="Content Placeholder 2">
            <a:extLst>
              <a:ext uri="{FF2B5EF4-FFF2-40B4-BE49-F238E27FC236}">
                <a16:creationId xmlns:a16="http://schemas.microsoft.com/office/drawing/2014/main" id="{704A554C-D195-CE27-C52C-4101CCE84638}"/>
              </a:ext>
            </a:extLst>
          </p:cNvPr>
          <p:cNvSpPr>
            <a:spLocks noGrp="1"/>
          </p:cNvSpPr>
          <p:nvPr>
            <p:ph type="body" sz="quarter" idx="16"/>
          </p:nvPr>
        </p:nvSpPr>
        <p:spPr/>
        <p:txBody>
          <a:bodyPr lIns="91440" tIns="45720" rIns="91440" bIns="45720" anchor="t">
            <a:normAutofit lnSpcReduction="10000"/>
          </a:bodyPr>
          <a:lstStyle/>
          <a:p>
            <a:pPr marL="229870" indent="-229870">
              <a:spcBef>
                <a:spcPts val="600"/>
              </a:spcBef>
            </a:pPr>
            <a:r>
              <a:rPr lang="en-US" sz="1900" dirty="0">
                <a:latin typeface="Tahoma"/>
                <a:ea typeface="Tahoma"/>
                <a:cs typeface="Tahoma"/>
              </a:rPr>
              <a:t>We will cover a variety of inter-related topics: </a:t>
            </a:r>
          </a:p>
          <a:p>
            <a:pPr lvl="1">
              <a:spcBef>
                <a:spcPts val="600"/>
              </a:spcBef>
            </a:pPr>
            <a:r>
              <a:rPr lang="en-US" sz="1500" dirty="0">
                <a:latin typeface="Tahoma"/>
                <a:ea typeface="Tahoma"/>
                <a:cs typeface="Tahoma"/>
              </a:rPr>
              <a:t>Architectures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t>Pre-training</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latin typeface="Tahoma"/>
                <a:ea typeface="Tahoma"/>
                <a:cs typeface="Tahoma"/>
              </a:rPr>
              <a:t>Alignment and safety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ea typeface="Tahoma"/>
                <a:cs typeface="Tahoma"/>
              </a:rPr>
              <a:t>Efficiency </a:t>
            </a:r>
          </a:p>
          <a:p>
            <a:pPr lvl="1">
              <a:spcBef>
                <a:spcPts val="600"/>
              </a:spcBef>
            </a:pPr>
            <a:r>
              <a:rPr lang="en-US" sz="1500" dirty="0">
                <a:ea typeface="Tahoma"/>
                <a:cs typeface="Tahoma"/>
              </a:rPr>
              <a:t>Interaction with the world (code, physical world, etc.)</a:t>
            </a:r>
          </a:p>
          <a:p>
            <a:pPr lvl="1">
              <a:spcBef>
                <a:spcPts val="600"/>
              </a:spcBef>
            </a:pPr>
            <a:r>
              <a:rPr lang="en-US" sz="1500" dirty="0">
                <a:latin typeface="Tahoma"/>
                <a:ea typeface="Tahoma"/>
                <a:cs typeface="Tahoma"/>
              </a:rPr>
              <a:t>Impacts on humans -- their misuse, biases, etc. </a:t>
            </a:r>
          </a:p>
          <a:p>
            <a:pPr marL="229870" indent="-229870">
              <a:spcBef>
                <a:spcPts val="600"/>
              </a:spcBef>
              <a:buFont typeface="Wingdings" panose="02070309020205020404" pitchFamily="49" charset="0"/>
              <a:buChar char="§"/>
            </a:pPr>
            <a:r>
              <a:rPr lang="en-US" sz="1900" dirty="0">
                <a:latin typeface="Tahoma"/>
                <a:ea typeface="Tahoma"/>
                <a:cs typeface="Tahoma"/>
              </a:rPr>
              <a:t>Skills: </a:t>
            </a:r>
            <a:endParaRPr lang="en-US" sz="1900" dirty="0">
              <a:ea typeface="Tahoma"/>
              <a:cs typeface="Tahoma"/>
            </a:endParaRPr>
          </a:p>
          <a:p>
            <a:pPr lvl="1">
              <a:spcBef>
                <a:spcPts val="600"/>
              </a:spcBef>
            </a:pPr>
            <a:r>
              <a:rPr lang="en-US" sz="1500" b="1" dirty="0">
                <a:ea typeface="Tahoma"/>
                <a:cs typeface="Tahoma"/>
              </a:rPr>
              <a:t>Technical</a:t>
            </a:r>
            <a:r>
              <a:rPr lang="en-US" sz="1500" dirty="0">
                <a:ea typeface="Tahoma"/>
                <a:cs typeface="Tahoma"/>
              </a:rPr>
              <a:t>—understanding of the algorithms and implementing them. </a:t>
            </a:r>
          </a:p>
          <a:p>
            <a:pPr lvl="2">
              <a:spcBef>
                <a:spcPts val="600"/>
              </a:spcBef>
              <a:buFont typeface="Wingdings" panose="02070309020205020404" pitchFamily="49" charset="0"/>
              <a:buChar char="§"/>
            </a:pPr>
            <a:r>
              <a:rPr lang="en-US" sz="1500" dirty="0">
                <a:ea typeface="Tahoma"/>
                <a:cs typeface="Tahoma"/>
              </a:rPr>
              <a:t>Gaining intuitions about </a:t>
            </a:r>
            <a:r>
              <a:rPr lang="en-US" sz="1500" b="1" dirty="0">
                <a:ea typeface="Tahoma"/>
                <a:cs typeface="Tahoma"/>
              </a:rPr>
              <a:t>capabilities</a:t>
            </a:r>
            <a:r>
              <a:rPr lang="en-US" sz="1500" dirty="0">
                <a:ea typeface="Tahoma"/>
                <a:cs typeface="Tahoma"/>
              </a:rPr>
              <a:t> and </a:t>
            </a:r>
            <a:r>
              <a:rPr lang="en-US" sz="1500" b="1" dirty="0">
                <a:ea typeface="Tahoma"/>
                <a:cs typeface="Tahoma"/>
              </a:rPr>
              <a:t>limitations </a:t>
            </a:r>
            <a:r>
              <a:rPr lang="en-US" sz="1500" dirty="0">
                <a:ea typeface="Tahoma"/>
                <a:cs typeface="Tahoma"/>
              </a:rPr>
              <a:t>of models. </a:t>
            </a:r>
          </a:p>
          <a:p>
            <a:pPr lvl="1">
              <a:spcBef>
                <a:spcPts val="600"/>
              </a:spcBef>
            </a:pPr>
            <a:r>
              <a:rPr lang="en-US" sz="1500" b="1" dirty="0">
                <a:ea typeface="Tahoma"/>
                <a:cs typeface="Tahoma"/>
              </a:rPr>
              <a:t>Soft skills</a:t>
            </a:r>
            <a:r>
              <a:rPr lang="en-US" sz="1500" dirty="0">
                <a:ea typeface="Tahoma"/>
                <a:cs typeface="Tahoma"/>
              </a:rPr>
              <a:t>—algorithms, </a:t>
            </a:r>
            <a:r>
              <a:rPr lang="en-US" sz="1500" dirty="0" err="1">
                <a:ea typeface="Tahoma"/>
                <a:cs typeface="Tahoma"/>
              </a:rPr>
              <a:t>PyTorch</a:t>
            </a:r>
            <a:r>
              <a:rPr lang="en-US" sz="1500" dirty="0">
                <a:ea typeface="Tahoma"/>
                <a:cs typeface="Tahoma"/>
              </a:rPr>
              <a:t>, SLURM, intuition about capabilities, teamwork.</a:t>
            </a:r>
          </a:p>
          <a:p>
            <a:pPr marL="342900" lvl="1" indent="0">
              <a:spcBef>
                <a:spcPts val="600"/>
              </a:spcBef>
              <a:buNone/>
            </a:pPr>
            <a:endParaRPr lang="en-US" sz="2000" dirty="0">
              <a:ea typeface="Tahoma"/>
              <a:cs typeface="Tahoma"/>
            </a:endParaRPr>
          </a:p>
        </p:txBody>
      </p:sp>
    </p:spTree>
    <p:extLst>
      <p:ext uri="{BB962C8B-B14F-4D97-AF65-F5344CB8AC3E}">
        <p14:creationId xmlns:p14="http://schemas.microsoft.com/office/powerpoint/2010/main" val="2593351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2CD2-E27C-C92B-5D59-6802CE1565D4}"/>
              </a:ext>
            </a:extLst>
          </p:cNvPr>
          <p:cNvSpPr>
            <a:spLocks noGrp="1"/>
          </p:cNvSpPr>
          <p:nvPr>
            <p:ph type="title"/>
          </p:nvPr>
        </p:nvSpPr>
        <p:spPr/>
        <p:txBody>
          <a:bodyPr>
            <a:normAutofit/>
          </a:bodyPr>
          <a:lstStyle/>
          <a:p>
            <a:r>
              <a:rPr lang="en-US"/>
              <a:t>Focus on Natural/Human Language</a:t>
            </a:r>
          </a:p>
        </p:txBody>
      </p:sp>
      <p:sp>
        <p:nvSpPr>
          <p:cNvPr id="4" name="Text Placeholder 3">
            <a:extLst>
              <a:ext uri="{FF2B5EF4-FFF2-40B4-BE49-F238E27FC236}">
                <a16:creationId xmlns:a16="http://schemas.microsoft.com/office/drawing/2014/main" id="{A67AB2BC-67D5-A2CC-20FD-7AD3BA85D483}"/>
              </a:ext>
            </a:extLst>
          </p:cNvPr>
          <p:cNvSpPr>
            <a:spLocks noGrp="1"/>
          </p:cNvSpPr>
          <p:nvPr>
            <p:ph type="body" sz="quarter" idx="16"/>
          </p:nvPr>
        </p:nvSpPr>
        <p:spPr>
          <a:xfrm>
            <a:off x="533919" y="1390650"/>
            <a:ext cx="8373014" cy="3077573"/>
          </a:xfrm>
        </p:spPr>
        <p:txBody>
          <a:bodyPr/>
          <a:lstStyle/>
          <a:p>
            <a:r>
              <a:rPr lang="en-US" sz="1800" b="1" dirty="0">
                <a:solidFill>
                  <a:srgbClr val="C00000"/>
                </a:solidFill>
              </a:rPr>
              <a:t>Most</a:t>
            </a:r>
            <a:r>
              <a:rPr lang="en-US" sz="1800" dirty="0">
                <a:solidFill>
                  <a:srgbClr val="C00000"/>
                </a:solidFill>
              </a:rPr>
              <a:t> of the class revolves around </a:t>
            </a:r>
            <a:r>
              <a:rPr lang="en-US" sz="1800" b="1" dirty="0">
                <a:solidFill>
                  <a:srgbClr val="C00000"/>
                </a:solidFill>
              </a:rPr>
              <a:t>natural language</a:t>
            </a:r>
            <a:r>
              <a:rPr lang="en-US" sz="1800" dirty="0">
                <a:solidFill>
                  <a:srgbClr val="C00000"/>
                </a:solidFill>
              </a:rPr>
              <a:t>.</a:t>
            </a:r>
          </a:p>
          <a:p>
            <a:endParaRPr lang="en-US" sz="1800" dirty="0">
              <a:solidFill>
                <a:srgbClr val="C00000"/>
              </a:solidFill>
            </a:endParaRPr>
          </a:p>
          <a:p>
            <a:r>
              <a:rPr lang="en-US" sz="1800" dirty="0">
                <a:solidFill>
                  <a:srgbClr val="C00000"/>
                </a:solidFill>
              </a:rPr>
              <a:t>Why natural language? </a:t>
            </a:r>
          </a:p>
          <a:p>
            <a:pPr lvl="1"/>
            <a:r>
              <a:rPr lang="en-US" sz="1800" dirty="0"/>
              <a:t>It is a </a:t>
            </a:r>
            <a:r>
              <a:rPr lang="en-US" sz="1800" b="1" dirty="0"/>
              <a:t>convenient medium of communication</a:t>
            </a:r>
            <a:r>
              <a:rPr lang="en-US" sz="1800" dirty="0"/>
              <a:t>.</a:t>
            </a:r>
          </a:p>
          <a:p>
            <a:pPr lvl="1"/>
            <a:r>
              <a:rPr lang="en-US" sz="1800" dirty="0"/>
              <a:t>Natural language is our species’ best attempt to encode </a:t>
            </a:r>
            <a:r>
              <a:rPr lang="en-US" sz="1800" b="1" dirty="0"/>
              <a:t>everything about the world </a:t>
            </a:r>
            <a:r>
              <a:rPr lang="en-US" sz="1800" dirty="0"/>
              <a:t>as </a:t>
            </a:r>
            <a:r>
              <a:rPr lang="en-US" sz="1800" b="1" dirty="0"/>
              <a:t>efficiently </a:t>
            </a:r>
            <a:r>
              <a:rPr lang="en-US" sz="1800" dirty="0"/>
              <a:t>as possible.</a:t>
            </a:r>
          </a:p>
          <a:p>
            <a:pPr lvl="1"/>
            <a:r>
              <a:rPr lang="en-US" sz="1800" dirty="0"/>
              <a:t>A huge archive of natural language is </a:t>
            </a:r>
            <a:r>
              <a:rPr lang="en-US" sz="1800" b="1" dirty="0"/>
              <a:t>freely available </a:t>
            </a:r>
            <a:r>
              <a:rPr lang="en-US" sz="1800" dirty="0"/>
              <a:t>(e.g., on the web).</a:t>
            </a:r>
          </a:p>
          <a:p>
            <a:pPr lvl="1"/>
            <a:endParaRPr lang="en-US" sz="1800" dirty="0"/>
          </a:p>
        </p:txBody>
      </p:sp>
    </p:spTree>
    <p:extLst>
      <p:ext uri="{BB962C8B-B14F-4D97-AF65-F5344CB8AC3E}">
        <p14:creationId xmlns:p14="http://schemas.microsoft.com/office/powerpoint/2010/main" val="1371725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a:latin typeface="Corbel" panose="020B0503020204020204" pitchFamily="34" charset="0"/>
              </a:rPr>
              <a:t>Self-Supervised Models</a:t>
            </a:r>
          </a:p>
        </p:txBody>
      </p:sp>
    </p:spTree>
    <p:extLst>
      <p:ext uri="{BB962C8B-B14F-4D97-AF65-F5344CB8AC3E}">
        <p14:creationId xmlns:p14="http://schemas.microsoft.com/office/powerpoint/2010/main" val="286308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FF8597AF-9BE5-2290-2493-31F872D87DE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2639686" y="1322362"/>
            <a:ext cx="1723727" cy="1783147"/>
          </a:xfrm>
          <a:prstGeom prst="rect">
            <a:avLst/>
          </a:prstGeom>
          <a:noFill/>
          <a:ln>
            <a:noFill/>
          </a:ln>
        </p:spPr>
      </p:pic>
    </p:spTree>
    <p:extLst>
      <p:ext uri="{BB962C8B-B14F-4D97-AF65-F5344CB8AC3E}">
        <p14:creationId xmlns:p14="http://schemas.microsoft.com/office/powerpoint/2010/main" val="3774632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53F-DBBB-2B1B-DEC3-A5A0E7AFFEFE}"/>
              </a:ext>
            </a:extLst>
          </p:cNvPr>
          <p:cNvSpPr>
            <a:spLocks noGrp="1"/>
          </p:cNvSpPr>
          <p:nvPr>
            <p:ph type="title"/>
          </p:nvPr>
        </p:nvSpPr>
        <p:spPr/>
        <p:txBody>
          <a:bodyPr>
            <a:normAutofit/>
          </a:bodyPr>
          <a:lstStyle/>
          <a:p>
            <a:r>
              <a:rPr lang="en-US"/>
              <a:t>Why This Course? </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t>Let’s start with an example: </a:t>
            </a:r>
            <a:r>
              <a:rPr lang="en-US" sz="2400" b="1" dirty="0"/>
              <a:t>ChatGPT </a:t>
            </a:r>
            <a:r>
              <a:rPr lang="en-US" sz="2400" b="1" dirty="0" err="1"/>
              <a:t>DeepResearch</a:t>
            </a:r>
            <a:endParaRPr lang="en-US" sz="2400" b="1" dirty="0"/>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4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6265E620-0190-1DF6-60E0-17184D2FA1B1}"/>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
        <p:nvSpPr>
          <p:cNvPr id="3" name="TextBox 2">
            <a:extLst>
              <a:ext uri="{FF2B5EF4-FFF2-40B4-BE49-F238E27FC236}">
                <a16:creationId xmlns:a16="http://schemas.microsoft.com/office/drawing/2014/main" id="{8429F43C-64D7-8F39-8B97-AA1AA5C27B3B}"/>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40498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44C495DF-0AEF-CDB4-ED17-B78340B7DF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
        <p:nvSpPr>
          <p:cNvPr id="3" name="TextBox 2">
            <a:extLst>
              <a:ext uri="{FF2B5EF4-FFF2-40B4-BE49-F238E27FC236}">
                <a16:creationId xmlns:a16="http://schemas.microsoft.com/office/drawing/2014/main" id="{96D8ED96-6C0C-DE90-7328-CCC69E85C263}"/>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880164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60FCC91A-5FA8-84D2-96C2-09450234A6D3}"/>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
        <p:nvSpPr>
          <p:cNvPr id="7" name="TextBox 6">
            <a:extLst>
              <a:ext uri="{FF2B5EF4-FFF2-40B4-BE49-F238E27FC236}">
                <a16:creationId xmlns:a16="http://schemas.microsoft.com/office/drawing/2014/main" id="{14820B1D-30F4-EA82-B0AB-27CD9BC1C0C8}"/>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7605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CD5D3FA7-17C4-A41E-D9ED-0DC1E84BFE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
        <p:nvSpPr>
          <p:cNvPr id="3" name="TextBox 2">
            <a:extLst>
              <a:ext uri="{FF2B5EF4-FFF2-40B4-BE49-F238E27FC236}">
                <a16:creationId xmlns:a16="http://schemas.microsoft.com/office/drawing/2014/main" id="{65AC0021-6DB0-FCD2-D0E9-D6FE2A1288A6}"/>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354231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2870EB3D-6B77-68F0-5022-762E0B7958C6}"/>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
        <p:nvSpPr>
          <p:cNvPr id="3" name="TextBox 2">
            <a:extLst>
              <a:ext uri="{FF2B5EF4-FFF2-40B4-BE49-F238E27FC236}">
                <a16:creationId xmlns:a16="http://schemas.microsoft.com/office/drawing/2014/main" id="{93791627-3941-C753-007E-EDD4025FC20F}"/>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7804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C3C3D6CA-F191-9BF0-2FC4-4953DA00550A}"/>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
        <p:nvSpPr>
          <p:cNvPr id="3" name="TextBox 2">
            <a:extLst>
              <a:ext uri="{FF2B5EF4-FFF2-40B4-BE49-F238E27FC236}">
                <a16:creationId xmlns:a16="http://schemas.microsoft.com/office/drawing/2014/main" id="{4A6FCD68-6C06-0A74-FC43-F77FFF9E0550}"/>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442386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BA0A6228-8188-5585-FD0C-49AE3174E154}"/>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
        <p:nvSpPr>
          <p:cNvPr id="3" name="TextBox 2">
            <a:extLst>
              <a:ext uri="{FF2B5EF4-FFF2-40B4-BE49-F238E27FC236}">
                <a16:creationId xmlns:a16="http://schemas.microsoft.com/office/drawing/2014/main" id="{B1499570-A914-0BA0-5964-D4AD7E3B4D80}"/>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053612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8" name="Text Placeholder 7">
            <a:extLst>
              <a:ext uri="{FF2B5EF4-FFF2-40B4-BE49-F238E27FC236}">
                <a16:creationId xmlns:a16="http://schemas.microsoft.com/office/drawing/2014/main" id="{59EE3E6F-29B5-1B6B-9FFE-C0182B0DFDE9}"/>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3" name="TextBox 2">
            <a:extLst>
              <a:ext uri="{FF2B5EF4-FFF2-40B4-BE49-F238E27FC236}">
                <a16:creationId xmlns:a16="http://schemas.microsoft.com/office/drawing/2014/main" id="{4915F600-95BF-2800-C37A-27A05BFA78B1}"/>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996434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9" name="Text Placeholder 8">
            <a:extLst>
              <a:ext uri="{FF2B5EF4-FFF2-40B4-BE49-F238E27FC236}">
                <a16:creationId xmlns:a16="http://schemas.microsoft.com/office/drawing/2014/main" id="{4A4651DC-0563-B394-1A9D-99DF869E8B1D}"/>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wheelbarrow </a:t>
            </a:r>
          </a:p>
          <a:p>
            <a:endParaRPr lang="en-US">
              <a:solidFill>
                <a:schemeClr val="tx1"/>
              </a:solidFill>
            </a:endParaRPr>
          </a:p>
          <a:p>
            <a:r>
              <a:rPr lang="en-US">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err="1">
                <a:solidFill>
                  <a:schemeClr val="tx1"/>
                </a:solidFill>
              </a:rPr>
              <a:t>barew</a:t>
            </a:r>
            <a:r>
              <a:rPr lang="en-US">
                <a:solidFill>
                  <a:schemeClr val="tx1"/>
                </a:solidFill>
              </a:rPr>
              <a:t>" which was a device used for carrying loads. The wheelbarrow is designed to ….. </a:t>
            </a:r>
          </a:p>
        </p:txBody>
      </p:sp>
      <p:sp>
        <p:nvSpPr>
          <p:cNvPr id="3" name="TextBox 2">
            <a:extLst>
              <a:ext uri="{FF2B5EF4-FFF2-40B4-BE49-F238E27FC236}">
                <a16:creationId xmlns:a16="http://schemas.microsoft.com/office/drawing/2014/main" id="{D2B59983-BAA7-59D0-FE97-8A0528309EAB}"/>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2530194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11" name="Text Placeholder 10">
            <a:extLst>
              <a:ext uri="{FF2B5EF4-FFF2-40B4-BE49-F238E27FC236}">
                <a16:creationId xmlns:a16="http://schemas.microsoft.com/office/drawing/2014/main" id="{BD26E3D3-92D4-E293-66A6-9385F766268C}"/>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wheelbarrow </a:t>
            </a:r>
          </a:p>
          <a:p>
            <a:endParaRPr lang="en-US">
              <a:solidFill>
                <a:schemeClr val="tx1"/>
              </a:solidFill>
            </a:endParaRPr>
          </a:p>
          <a:p>
            <a:r>
              <a:rPr lang="en-US">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err="1">
                <a:solidFill>
                  <a:schemeClr val="tx1"/>
                </a:solidFill>
              </a:rPr>
              <a:t>barew</a:t>
            </a:r>
            <a:r>
              <a:rPr lang="en-US">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lemon </a:t>
            </a:r>
          </a:p>
          <a:p>
            <a:endParaRPr lang="en-US">
              <a:solidFill>
                <a:schemeClr val="tx1"/>
              </a:solidFill>
            </a:endParaRPr>
          </a:p>
          <a:p>
            <a:r>
              <a:rPr lang="en-US">
                <a:solidFill>
                  <a:schemeClr val="tx1"/>
                </a:solidFill>
              </a:rPr>
              <a:t>The lemon (Citrus limon) is a species of small evergreen trees in the flowering plant family </a:t>
            </a:r>
            <a:r>
              <a:rPr lang="en-US" err="1">
                <a:solidFill>
                  <a:schemeClr val="tx1"/>
                </a:solidFill>
              </a:rPr>
              <a:t>Rutaceae</a:t>
            </a:r>
            <a:r>
              <a:rPr lang="en-US">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a:solidFill>
                  <a:schemeClr val="bg1">
                    <a:lumMod val="50000"/>
                  </a:schemeClr>
                </a:solidFill>
                <a:latin typeface="+mj-lt"/>
              </a:rPr>
              <a:t>Dataset of Wikipedia articles</a:t>
            </a:r>
          </a:p>
        </p:txBody>
      </p:sp>
      <p:sp>
        <p:nvSpPr>
          <p:cNvPr id="3" name="TextBox 2">
            <a:extLst>
              <a:ext uri="{FF2B5EF4-FFF2-40B4-BE49-F238E27FC236}">
                <a16:creationId xmlns:a16="http://schemas.microsoft.com/office/drawing/2014/main" id="{0D6BA8AE-3319-7806-9AC4-193F35C17231}"/>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313406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EC21D-EE03-1FBA-A99F-9514E9C5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257A0D-09E9-E372-CC7C-0230C40B8B57}"/>
              </a:ext>
            </a:extLst>
          </p:cNvPr>
          <p:cNvSpPr>
            <a:spLocks noGrp="1"/>
          </p:cNvSpPr>
          <p:nvPr>
            <p:ph type="title"/>
          </p:nvPr>
        </p:nvSpPr>
        <p:spPr/>
        <p:txBody>
          <a:bodyPr>
            <a:normAutofit/>
          </a:bodyPr>
          <a:lstStyle/>
          <a:p>
            <a:r>
              <a:rPr lang="en-US"/>
              <a:t>Why This Course? </a:t>
            </a:r>
          </a:p>
        </p:txBody>
      </p:sp>
      <p:sp>
        <p:nvSpPr>
          <p:cNvPr id="3" name="Content Placeholder 2">
            <a:extLst>
              <a:ext uri="{FF2B5EF4-FFF2-40B4-BE49-F238E27FC236}">
                <a16:creationId xmlns:a16="http://schemas.microsoft.com/office/drawing/2014/main" id="{979E90A1-CCA2-F6F2-16B2-94F222843B1F}"/>
              </a:ext>
            </a:extLst>
          </p:cNvPr>
          <p:cNvSpPr>
            <a:spLocks noGrp="1"/>
          </p:cNvSpPr>
          <p:nvPr>
            <p:ph type="body" sz="quarter" idx="16"/>
          </p:nvPr>
        </p:nvSpPr>
        <p:spPr/>
        <p:txBody>
          <a:bodyPr>
            <a:normAutofit/>
          </a:bodyPr>
          <a:lstStyle/>
          <a:p>
            <a:r>
              <a:rPr lang="en-US" sz="2400" dirty="0"/>
              <a:t>Let’s start with an example: </a:t>
            </a:r>
            <a:r>
              <a:rPr lang="en-US" sz="2400" b="1" dirty="0"/>
              <a:t>ChatGPT </a:t>
            </a:r>
            <a:r>
              <a:rPr lang="en-US" sz="2400" b="1" dirty="0" err="1"/>
              <a:t>DeepResearch</a:t>
            </a:r>
            <a:endParaRPr lang="en-US" sz="2400" b="1" dirty="0"/>
          </a:p>
        </p:txBody>
      </p:sp>
      <p:pic>
        <p:nvPicPr>
          <p:cNvPr id="7" name="Picture 6">
            <a:extLst>
              <a:ext uri="{FF2B5EF4-FFF2-40B4-BE49-F238E27FC236}">
                <a16:creationId xmlns:a16="http://schemas.microsoft.com/office/drawing/2014/main" id="{6CFD27C0-7E06-8F35-A6FA-74ED4AE02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D0A6F48-BA8C-A297-04D1-E3110D189F57}"/>
              </a:ext>
            </a:extLst>
          </p:cNvPr>
          <p:cNvPicPr>
            <a:picLocks noChangeAspect="1"/>
          </p:cNvPicPr>
          <p:nvPr/>
        </p:nvPicPr>
        <p:blipFill>
          <a:blip r:embed="rId4"/>
          <a:srcRect b="55186"/>
          <a:stretch>
            <a:fillRect/>
          </a:stretch>
        </p:blipFill>
        <p:spPr>
          <a:xfrm>
            <a:off x="685800" y="1752033"/>
            <a:ext cx="7772400" cy="1422967"/>
          </a:xfrm>
          <a:prstGeom prst="rect">
            <a:avLst/>
          </a:prstGeom>
        </p:spPr>
      </p:pic>
    </p:spTree>
    <p:extLst>
      <p:ext uri="{BB962C8B-B14F-4D97-AF65-F5344CB8AC3E}">
        <p14:creationId xmlns:p14="http://schemas.microsoft.com/office/powerpoint/2010/main" val="1798869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a:bodyPr>
          <a:lstStyle/>
          <a:p>
            <a:r>
              <a:rPr lang="en"/>
              <a:t>Self-Supervision</a:t>
            </a:r>
            <a:endParaRPr lang="en-US"/>
          </a:p>
        </p:txBody>
      </p:sp>
      <p:sp>
        <p:nvSpPr>
          <p:cNvPr id="12" name="Text Placeholder 11">
            <a:extLst>
              <a:ext uri="{FF2B5EF4-FFF2-40B4-BE49-F238E27FC236}">
                <a16:creationId xmlns:a16="http://schemas.microsoft.com/office/drawing/2014/main" id="{49FA99C1-DCAB-5BA1-BEB4-5E052840B6AF}"/>
              </a:ext>
            </a:extLst>
          </p:cNvPr>
          <p:cNvSpPr>
            <a:spLocks noGrp="1"/>
          </p:cNvSpPr>
          <p:nvPr>
            <p:ph type="body" sz="quarter" idx="16"/>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treaty of </a:t>
            </a:r>
            <a:r>
              <a:rPr lang="en-US" err="1">
                <a:solidFill>
                  <a:schemeClr val="tx1"/>
                </a:solidFill>
              </a:rPr>
              <a:t>paris</a:t>
            </a:r>
            <a:r>
              <a:rPr lang="en-US">
                <a:solidFill>
                  <a:schemeClr val="tx1"/>
                </a:solidFill>
              </a:rPr>
              <a:t> (1763) </a:t>
            </a:r>
            <a:br>
              <a:rPr lang="en-US">
                <a:solidFill>
                  <a:schemeClr val="tx1"/>
                </a:solidFill>
              </a:rPr>
            </a:br>
            <a:br>
              <a:rPr lang="en-US">
                <a:solidFill>
                  <a:schemeClr val="tx1"/>
                </a:solidFill>
              </a:rPr>
            </a:br>
            <a:r>
              <a:rPr lang="en-US">
                <a:solidFill>
                  <a:schemeClr val="tx1"/>
                </a:solidFill>
              </a:rPr>
              <a:t>the treaty of </a:t>
            </a:r>
            <a:r>
              <a:rPr lang="en-US" err="1">
                <a:solidFill>
                  <a:schemeClr val="tx1"/>
                </a:solidFill>
              </a:rPr>
              <a:t>paris</a:t>
            </a:r>
            <a:r>
              <a:rPr lang="en-US">
                <a:solidFill>
                  <a:schemeClr val="tx1"/>
                </a:solidFill>
              </a:rPr>
              <a:t>, also known as the treaty of 1763, was signed on 10 </a:t>
            </a:r>
            <a:r>
              <a:rPr lang="en-US" err="1">
                <a:solidFill>
                  <a:schemeClr val="tx1"/>
                </a:solidFill>
              </a:rPr>
              <a:t>february</a:t>
            </a:r>
            <a:r>
              <a:rPr lang="en-US">
                <a:solidFill>
                  <a:schemeClr val="tx1"/>
                </a:solidFill>
              </a:rPr>
              <a:t> 1763 by the kingdoms of great </a:t>
            </a:r>
            <a:r>
              <a:rPr lang="en-US" err="1">
                <a:solidFill>
                  <a:schemeClr val="tx1"/>
                </a:solidFill>
              </a:rPr>
              <a:t>britain</a:t>
            </a:r>
            <a:r>
              <a:rPr lang="en-US">
                <a:solidFill>
                  <a:schemeClr val="tx1"/>
                </a:solidFill>
              </a:rPr>
              <a:t>,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with </a:t>
            </a:r>
            <a:r>
              <a:rPr lang="en-US" err="1">
                <a:solidFill>
                  <a:schemeClr val="tx1"/>
                </a:solidFill>
              </a:rPr>
              <a:t>portugal</a:t>
            </a:r>
            <a:r>
              <a:rPr lang="en-US">
                <a:solidFill>
                  <a:schemeClr val="tx1"/>
                </a:solidFill>
              </a:rPr>
              <a:t> in agreement, after great </a:t>
            </a:r>
            <a:r>
              <a:rPr lang="en-US" err="1">
                <a:solidFill>
                  <a:schemeClr val="tx1"/>
                </a:solidFill>
              </a:rPr>
              <a:t>britain's</a:t>
            </a:r>
            <a:r>
              <a:rPr lang="en-US">
                <a:solidFill>
                  <a:schemeClr val="tx1"/>
                </a:solidFill>
              </a:rPr>
              <a:t> victory over </a:t>
            </a:r>
            <a:r>
              <a:rPr lang="en-US" err="1">
                <a:solidFill>
                  <a:schemeClr val="tx1"/>
                </a:solidFill>
              </a:rPr>
              <a:t>france</a:t>
            </a:r>
            <a:r>
              <a:rPr lang="en-US">
                <a:solidFill>
                  <a:schemeClr val="tx1"/>
                </a:solidFill>
              </a:rPr>
              <a:t> and </a:t>
            </a:r>
            <a:r>
              <a:rPr lang="en-US" err="1">
                <a:solidFill>
                  <a:schemeClr val="tx1"/>
                </a:solidFill>
              </a:rPr>
              <a:t>spain</a:t>
            </a:r>
            <a:r>
              <a:rPr lang="en-US">
                <a:solidFill>
                  <a:schemeClr val="tx1"/>
                </a:solidFill>
              </a:rPr>
              <a:t> during the seven years' war. </a:t>
            </a:r>
            <a:br>
              <a:rPr lang="en-US">
                <a:solidFill>
                  <a:schemeClr val="tx1"/>
                </a:solidFill>
              </a:rPr>
            </a:br>
            <a:br>
              <a:rPr lang="en-US">
                <a:solidFill>
                  <a:schemeClr val="tx1"/>
                </a:solidFill>
              </a:rPr>
            </a:br>
            <a:r>
              <a:rPr lang="en-US">
                <a:solidFill>
                  <a:schemeClr val="tx1"/>
                </a:solidFill>
              </a:rPr>
              <a:t>the signing of the treaty formally ended the seven years' war, known as the </a:t>
            </a:r>
            <a:r>
              <a:rPr lang="en-US" err="1">
                <a:solidFill>
                  <a:schemeClr val="tx1"/>
                </a:solidFill>
              </a:rPr>
              <a:t>french</a:t>
            </a:r>
            <a:r>
              <a:rPr lang="en-US">
                <a:solidFill>
                  <a:schemeClr val="tx1"/>
                </a:solidFill>
              </a:rPr>
              <a:t> and </a:t>
            </a:r>
            <a:r>
              <a:rPr lang="en-US" err="1">
                <a:solidFill>
                  <a:schemeClr val="tx1"/>
                </a:solidFill>
              </a:rPr>
              <a:t>indian</a:t>
            </a:r>
            <a:r>
              <a:rPr lang="en-US">
                <a:solidFill>
                  <a:schemeClr val="tx1"/>
                </a:solidFill>
              </a:rPr>
              <a:t> war in the north </a:t>
            </a:r>
            <a:r>
              <a:rPr lang="en-US" err="1">
                <a:solidFill>
                  <a:schemeClr val="tx1"/>
                </a:solidFill>
              </a:rPr>
              <a:t>american</a:t>
            </a:r>
            <a:r>
              <a:rPr lang="en-US">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wheelbarrow </a:t>
            </a:r>
          </a:p>
          <a:p>
            <a:endParaRPr lang="en-US">
              <a:solidFill>
                <a:schemeClr val="tx1"/>
              </a:solidFill>
            </a:endParaRPr>
          </a:p>
          <a:p>
            <a:r>
              <a:rPr lang="en-US">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err="1">
                <a:solidFill>
                  <a:schemeClr val="tx1"/>
                </a:solidFill>
              </a:rPr>
              <a:t>barew</a:t>
            </a:r>
            <a:r>
              <a:rPr lang="en-US">
                <a:solidFill>
                  <a:schemeClr val="tx1"/>
                </a:solidFill>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lemon </a:t>
            </a:r>
          </a:p>
          <a:p>
            <a:endParaRPr lang="en-US">
              <a:solidFill>
                <a:schemeClr val="tx1"/>
              </a:solidFill>
            </a:endParaRPr>
          </a:p>
          <a:p>
            <a:r>
              <a:rPr lang="en-US">
                <a:solidFill>
                  <a:schemeClr val="tx1"/>
                </a:solidFill>
              </a:rPr>
              <a:t>The lemon (Citrus limon) is a species of small evergreen trees in the flowering plant family </a:t>
            </a:r>
            <a:r>
              <a:rPr lang="en-US" err="1">
                <a:solidFill>
                  <a:schemeClr val="tx1"/>
                </a:solidFill>
              </a:rPr>
              <a:t>Rutaceae</a:t>
            </a:r>
            <a:r>
              <a:rPr lang="en-US">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wings over </a:t>
            </a:r>
            <a:r>
              <a:rPr lang="en-US" err="1">
                <a:solidFill>
                  <a:schemeClr val="tx1"/>
                </a:solidFill>
              </a:rPr>
              <a:t>kansas</a:t>
            </a:r>
            <a:r>
              <a:rPr lang="en-US">
                <a:solidFill>
                  <a:schemeClr val="tx1"/>
                </a:solidFill>
              </a:rPr>
              <a:t> </a:t>
            </a:r>
            <a:br>
              <a:rPr lang="en-US">
                <a:solidFill>
                  <a:schemeClr val="tx1"/>
                </a:solidFill>
              </a:rPr>
            </a:br>
            <a:br>
              <a:rPr lang="en-US">
                <a:solidFill>
                  <a:schemeClr val="tx1"/>
                </a:solidFill>
              </a:rPr>
            </a:br>
            <a:r>
              <a:rPr lang="en-US">
                <a:solidFill>
                  <a:schemeClr val="tx1"/>
                </a:solidFill>
              </a:rPr>
              <a:t>wings over </a:t>
            </a:r>
            <a:r>
              <a:rPr lang="en-US" err="1">
                <a:solidFill>
                  <a:schemeClr val="tx1"/>
                </a:solidFill>
              </a:rPr>
              <a:t>kansas</a:t>
            </a:r>
            <a:r>
              <a:rPr lang="en-US">
                <a:solidFill>
                  <a:schemeClr val="tx1"/>
                </a:solidFill>
              </a:rPr>
              <a:t> is the second studio album by </a:t>
            </a:r>
            <a:r>
              <a:rPr lang="en-US" err="1">
                <a:solidFill>
                  <a:schemeClr val="tx1"/>
                </a:solidFill>
              </a:rPr>
              <a:t>jason</a:t>
            </a:r>
            <a:r>
              <a:rPr lang="en-US">
                <a:solidFill>
                  <a:schemeClr val="tx1"/>
                </a:solidFill>
              </a:rPr>
              <a:t> </a:t>
            </a:r>
            <a:r>
              <a:rPr lang="en-US" err="1">
                <a:solidFill>
                  <a:schemeClr val="tx1"/>
                </a:solidFill>
              </a:rPr>
              <a:t>ammons</a:t>
            </a:r>
            <a:r>
              <a:rPr lang="en-US">
                <a:solidFill>
                  <a:schemeClr val="tx1"/>
                </a:solidFill>
              </a:rPr>
              <a:t>, john bolster and </a:t>
            </a:r>
            <a:r>
              <a:rPr lang="en-US" err="1">
                <a:solidFill>
                  <a:schemeClr val="tx1"/>
                </a:solidFill>
              </a:rPr>
              <a:t>mo</a:t>
            </a:r>
            <a:r>
              <a:rPr lang="en-US">
                <a:solidFill>
                  <a:schemeClr val="tx1"/>
                </a:solidFill>
              </a:rPr>
              <a:t> </a:t>
            </a:r>
            <a:r>
              <a:rPr lang="en-US" err="1">
                <a:solidFill>
                  <a:schemeClr val="tx1"/>
                </a:solidFill>
              </a:rPr>
              <a:t>rosato</a:t>
            </a:r>
            <a:r>
              <a:rPr lang="en-US">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err="1">
                <a:solidFill>
                  <a:schemeClr val="tx1"/>
                </a:solidFill>
              </a:rPr>
              <a:t>heatseekers</a:t>
            </a:r>
            <a:r>
              <a:rPr lang="en-US">
                <a:solidFill>
                  <a:schemeClr val="tx1"/>
                </a:solidFill>
              </a:rPr>
              <a:t>, with 26,000 copies sold. this is the </a:t>
            </a:r>
            <a:r>
              <a:rPr lang="en-US" err="1">
                <a:solidFill>
                  <a:schemeClr val="tx1"/>
                </a:solidFill>
              </a:rPr>
              <a:t>supremes</a:t>
            </a:r>
            <a:r>
              <a:rPr lang="en-US">
                <a:solidFill>
                  <a:schemeClr val="tx1"/>
                </a:solidFill>
              </a:rPr>
              <a:t> album earning the nickname … </a:t>
            </a:r>
          </a:p>
        </p:txBody>
      </p:sp>
      <p:sp>
        <p:nvSpPr>
          <p:cNvPr id="3" name="TextBox 2">
            <a:extLst>
              <a:ext uri="{FF2B5EF4-FFF2-40B4-BE49-F238E27FC236}">
                <a16:creationId xmlns:a16="http://schemas.microsoft.com/office/drawing/2014/main" id="{069C3D87-6372-7619-45BA-AB915E2B10CA}"/>
              </a:ext>
            </a:extLst>
          </p:cNvPr>
          <p:cNvSpPr txBox="1"/>
          <p:nvPr/>
        </p:nvSpPr>
        <p:spPr>
          <a:xfrm>
            <a:off x="3784765" y="4875207"/>
            <a:ext cx="1664238"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Colin </a:t>
            </a:r>
            <a:r>
              <a:rPr lang="en-US" sz="1100" err="1">
                <a:solidFill>
                  <a:schemeClr val="bg1">
                    <a:lumMod val="50000"/>
                  </a:schemeClr>
                </a:solidFill>
                <a:latin typeface="Corbel" panose="020B0503020204020204" pitchFamily="34" charset="0"/>
              </a:rPr>
              <a:t>Raffel</a:t>
            </a:r>
            <a:r>
              <a:rPr lang="en-US" sz="110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1639235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rgbClr val="0070C0"/>
                </a:solidFill>
              </a:rPr>
              <a:t>Self-Supervised</a:t>
            </a:r>
            <a:r>
              <a:rPr lang="en-US" b="1"/>
              <a:t> </a:t>
            </a:r>
            <a:r>
              <a:rPr lang="en-US"/>
              <a:t>Models</a:t>
            </a:r>
          </a:p>
        </p:txBody>
      </p:sp>
      <p:sp>
        <p:nvSpPr>
          <p:cNvPr id="4" name="Slide Number Placeholder 3">
            <a:extLst>
              <a:ext uri="{FF2B5EF4-FFF2-40B4-BE49-F238E27FC236}">
                <a16:creationId xmlns:a16="http://schemas.microsoft.com/office/drawing/2014/main" id="{AC5EB811-B1FE-9FD3-FD3B-C1ECBA29E91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31</a:t>
            </a:fld>
            <a:endParaRPr lang="en"/>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i="1">
                <a:latin typeface="Corbel" panose="020B0503020204020204" pitchFamily="34" charset="0"/>
              </a:rPr>
              <a:t>are </a:t>
            </a:r>
            <a:r>
              <a:rPr lang="en-US" sz="3200" b="1" i="1">
                <a:solidFill>
                  <a:srgbClr val="C00000"/>
                </a:solidFill>
                <a:latin typeface="Corbel" panose="020B0503020204020204" pitchFamily="34" charset="0"/>
              </a:rPr>
              <a:t>predictive models </a:t>
            </a:r>
            <a:r>
              <a:rPr lang="en-US" sz="3200" i="1">
                <a:latin typeface="Corbel" panose="020B0503020204020204" pitchFamily="34" charset="0"/>
              </a:rPr>
              <a:t>of the world! </a:t>
            </a:r>
            <a:endParaRPr lang="en-US" sz="3200" i="1"/>
          </a:p>
        </p:txBody>
      </p:sp>
    </p:spTree>
    <p:extLst>
      <p:ext uri="{BB962C8B-B14F-4D97-AF65-F5344CB8AC3E}">
        <p14:creationId xmlns:p14="http://schemas.microsoft.com/office/powerpoint/2010/main" val="1683736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a:solidFill>
                  <a:srgbClr val="0070C0"/>
                </a:solidFill>
              </a:rPr>
              <a:t>Self-Supervised</a:t>
            </a:r>
            <a:r>
              <a:rPr lang="en-US" b="1"/>
              <a:t> </a:t>
            </a:r>
            <a:r>
              <a:rPr lang="en-US"/>
              <a:t>Models</a:t>
            </a:r>
            <a:endParaRPr/>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type="body" sz="quarter" idx="16"/>
          </p:nvPr>
        </p:nvSpPr>
        <p:spPr/>
        <p:txBody>
          <a:bodyPr/>
          <a:lstStyle/>
          <a:p>
            <a:r>
              <a:rPr lang="en-US"/>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741208"/>
            <a:ext cx="6486851" cy="307777"/>
          </a:xfrm>
          <a:prstGeom prst="rect">
            <a:avLst/>
          </a:prstGeom>
        </p:spPr>
        <p:txBody>
          <a:bodyPr wrap="square">
            <a:spAutoFit/>
          </a:bodyPr>
          <a:lstStyle/>
          <a:p>
            <a:pPr marL="11113" lvl="2" algn="ctr"/>
            <a:r>
              <a:rPr lang="en-US">
                <a:solidFill>
                  <a:schemeClr val="bg1">
                    <a:lumMod val="50000"/>
                  </a:schemeClr>
                </a:solidFill>
                <a:latin typeface="Corbel" panose="020B0503020204020204" pitchFamily="34" charset="0"/>
              </a:rPr>
              <a:t>[</a:t>
            </a:r>
            <a:r>
              <a:rPr lang="en-US" err="1">
                <a:solidFill>
                  <a:schemeClr val="bg1">
                    <a:lumMod val="50000"/>
                  </a:schemeClr>
                </a:solidFill>
                <a:latin typeface="Corbel" panose="020B0503020204020204" pitchFamily="34" charset="0"/>
              </a:rPr>
              <a:t>Bengio</a:t>
            </a:r>
            <a:r>
              <a:rPr lang="en-US">
                <a:solidFill>
                  <a:schemeClr val="bg1">
                    <a:lumMod val="50000"/>
                  </a:schemeClr>
                </a:solidFill>
                <a:latin typeface="Corbel" panose="020B0503020204020204" pitchFamily="34" charset="0"/>
              </a:rPr>
              <a:t> et al. 2004, Hinton et al. 2006, Peters et al. 2018, …]</a:t>
            </a:r>
            <a:endParaRPr lang="en-US">
              <a:latin typeface="Corbel" panose="020B0503020204020204" pitchFamily="34" charset="0"/>
            </a:endParaRPr>
          </a:p>
        </p:txBody>
      </p:sp>
      <p:sp>
        <p:nvSpPr>
          <p:cNvPr id="35" name="TextBox 34">
            <a:extLst>
              <a:ext uri="{FF2B5EF4-FFF2-40B4-BE49-F238E27FC236}">
                <a16:creationId xmlns:a16="http://schemas.microsoft.com/office/drawing/2014/main" id="{9662F8DF-1767-B83D-9779-9DD5AEFDB1B5}"/>
              </a:ext>
            </a:extLst>
          </p:cNvPr>
          <p:cNvSpPr txBox="1"/>
          <p:nvPr/>
        </p:nvSpPr>
        <p:spPr>
          <a:xfrm>
            <a:off x="2873708" y="609350"/>
            <a:ext cx="7550400" cy="584775"/>
          </a:xfrm>
          <a:prstGeom prst="rect">
            <a:avLst/>
          </a:prstGeom>
          <a:noFill/>
        </p:spPr>
        <p:txBody>
          <a:bodyPr wrap="square">
            <a:spAutoFit/>
          </a:bodyPr>
          <a:lstStyle/>
          <a:p>
            <a:r>
              <a:rPr lang="en-US" sz="3200" i="1">
                <a:latin typeface="Corbel" panose="020B0503020204020204" pitchFamily="34" charset="0"/>
              </a:rPr>
              <a:t>are </a:t>
            </a:r>
            <a:r>
              <a:rPr lang="en-US" sz="3200" b="1" i="1">
                <a:solidFill>
                  <a:srgbClr val="C00000"/>
                </a:solidFill>
                <a:latin typeface="Corbel" panose="020B0503020204020204" pitchFamily="34" charset="0"/>
              </a:rPr>
              <a:t>predictive models </a:t>
            </a:r>
            <a:r>
              <a:rPr lang="en-US" sz="3200" i="1">
                <a:latin typeface="Corbel" panose="020B0503020204020204" pitchFamily="34" charset="0"/>
              </a:rPr>
              <a:t>of the world! </a:t>
            </a:r>
            <a:endParaRPr lang="en-US" sz="3200" i="1"/>
          </a:p>
        </p:txBody>
      </p:sp>
    </p:spTree>
    <p:extLst>
      <p:ext uri="{BB962C8B-B14F-4D97-AF65-F5344CB8AC3E}">
        <p14:creationId xmlns:p14="http://schemas.microsoft.com/office/powerpoint/2010/main" val="21055862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a:solidFill>
                  <a:srgbClr val="0070C0"/>
                </a:solidFill>
              </a:rPr>
              <a:t>Self-Supervised</a:t>
            </a:r>
            <a:r>
              <a:rPr lang="en-US" b="1"/>
              <a:t> </a:t>
            </a:r>
            <a:r>
              <a:rPr lang="en-US"/>
              <a:t>Models</a:t>
            </a:r>
            <a:endParaRPr/>
          </a:p>
        </p:txBody>
      </p:sp>
      <p:sp>
        <p:nvSpPr>
          <p:cNvPr id="35" name="Text Placeholder 34">
            <a:extLst>
              <a:ext uri="{FF2B5EF4-FFF2-40B4-BE49-F238E27FC236}">
                <a16:creationId xmlns:a16="http://schemas.microsoft.com/office/drawing/2014/main" id="{E5706C50-19FB-051E-7E0E-C230DB59210D}"/>
              </a:ext>
            </a:extLst>
          </p:cNvPr>
          <p:cNvSpPr>
            <a:spLocks noGrp="1"/>
          </p:cNvSpPr>
          <p:nvPr>
            <p:ph type="body" sz="quarter" idx="16"/>
          </p:nvPr>
        </p:nvSpPr>
        <p:spPr/>
        <p:txBody>
          <a:bodyPr/>
          <a:lstStyle/>
          <a:p>
            <a:r>
              <a:rPr lang="en-US"/>
              <a:t>Are trained to complete partial samples from the world. </a:t>
            </a:r>
          </a:p>
          <a:p>
            <a:endParaRPr lang="en-US"/>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a:latin typeface="Consolas" panose="020B0609020204030204" pitchFamily="49" charset="0"/>
                <a:cs typeface="Consolas" panose="020B0609020204030204" pitchFamily="49" charset="0"/>
              </a:rPr>
              <a:t>“Wings over Kansas is </a:t>
            </a:r>
            <a:r>
              <a:rPr lang="en-US" sz="1400">
                <a:solidFill>
                  <a:schemeClr val="bg1"/>
                </a:solidFill>
                <a:highlight>
                  <a:srgbClr val="000000"/>
                </a:highlight>
                <a:latin typeface="Consolas" panose="020B0609020204030204" pitchFamily="49" charset="0"/>
                <a:cs typeface="Consolas" panose="020B0609020204030204" pitchFamily="49" charset="0"/>
              </a:rPr>
              <a:t>[MASK]</a:t>
            </a:r>
            <a:r>
              <a:rPr lang="en-US" sz="140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a:latin typeface="Consolas" panose="020B0609020204030204" pitchFamily="49" charset="0"/>
                <a:cs typeface="Consolas" panose="020B0609020204030204" pitchFamily="49" charset="0"/>
              </a:rPr>
              <a:t>“Wings over </a:t>
            </a:r>
            <a:r>
              <a:rPr lang="en-US">
                <a:latin typeface="Consolas" panose="020B0609020204030204" pitchFamily="49" charset="0"/>
                <a:cs typeface="Consolas" panose="020B0609020204030204" pitchFamily="49" charset="0"/>
              </a:rPr>
              <a:t>Kansas is </a:t>
            </a:r>
            <a:r>
              <a:rPr lang="en-US">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a:solidFill>
                <a:srgbClr val="0070C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D81689D8-7E93-70BF-7D10-FF1047987869}"/>
              </a:ext>
            </a:extLst>
          </p:cNvPr>
          <p:cNvSpPr txBox="1"/>
          <p:nvPr/>
        </p:nvSpPr>
        <p:spPr>
          <a:xfrm>
            <a:off x="2873708" y="609350"/>
            <a:ext cx="7550400" cy="584775"/>
          </a:xfrm>
          <a:prstGeom prst="rect">
            <a:avLst/>
          </a:prstGeom>
          <a:noFill/>
        </p:spPr>
        <p:txBody>
          <a:bodyPr wrap="square">
            <a:spAutoFit/>
          </a:bodyPr>
          <a:lstStyle/>
          <a:p>
            <a:r>
              <a:rPr lang="en-US" sz="3200" i="1">
                <a:latin typeface="Corbel" panose="020B0503020204020204" pitchFamily="34" charset="0"/>
              </a:rPr>
              <a:t>are </a:t>
            </a:r>
            <a:r>
              <a:rPr lang="en-US" sz="3200" b="1" i="1">
                <a:solidFill>
                  <a:srgbClr val="C00000"/>
                </a:solidFill>
                <a:latin typeface="Corbel" panose="020B0503020204020204" pitchFamily="34" charset="0"/>
              </a:rPr>
              <a:t>predictive models </a:t>
            </a:r>
            <a:r>
              <a:rPr lang="en-US" sz="3200" i="1">
                <a:latin typeface="Corbel" panose="020B0503020204020204" pitchFamily="34" charset="0"/>
              </a:rPr>
              <a:t>of the world! </a:t>
            </a:r>
            <a:endParaRPr lang="en-US" sz="3200" i="1"/>
          </a:p>
        </p:txBody>
      </p:sp>
      <p:sp>
        <p:nvSpPr>
          <p:cNvPr id="40" name="Rectangle 39">
            <a:extLst>
              <a:ext uri="{FF2B5EF4-FFF2-40B4-BE49-F238E27FC236}">
                <a16:creationId xmlns:a16="http://schemas.microsoft.com/office/drawing/2014/main" id="{6DAD0F85-BDA6-34AC-5094-EE73BDBA24FA}"/>
              </a:ext>
            </a:extLst>
          </p:cNvPr>
          <p:cNvSpPr/>
          <p:nvPr/>
        </p:nvSpPr>
        <p:spPr>
          <a:xfrm>
            <a:off x="1424574" y="4741208"/>
            <a:ext cx="6486851" cy="307777"/>
          </a:xfrm>
          <a:prstGeom prst="rect">
            <a:avLst/>
          </a:prstGeom>
        </p:spPr>
        <p:txBody>
          <a:bodyPr wrap="square">
            <a:spAutoFit/>
          </a:bodyPr>
          <a:lstStyle/>
          <a:p>
            <a:pPr marL="11113" lvl="2" algn="ctr"/>
            <a:r>
              <a:rPr lang="en-US">
                <a:solidFill>
                  <a:schemeClr val="bg1">
                    <a:lumMod val="50000"/>
                  </a:schemeClr>
                </a:solidFill>
                <a:latin typeface="Corbel" panose="020B0503020204020204" pitchFamily="34" charset="0"/>
              </a:rPr>
              <a:t>[</a:t>
            </a:r>
            <a:r>
              <a:rPr lang="en-US" err="1">
                <a:solidFill>
                  <a:schemeClr val="bg1">
                    <a:lumMod val="50000"/>
                  </a:schemeClr>
                </a:solidFill>
                <a:latin typeface="Corbel" panose="020B0503020204020204" pitchFamily="34" charset="0"/>
              </a:rPr>
              <a:t>Bengio</a:t>
            </a:r>
            <a:r>
              <a:rPr lang="en-US">
                <a:solidFill>
                  <a:schemeClr val="bg1">
                    <a:lumMod val="50000"/>
                  </a:schemeClr>
                </a:solidFill>
                <a:latin typeface="Corbel" panose="020B0503020204020204" pitchFamily="34" charset="0"/>
              </a:rPr>
              <a:t> et al. 2004, Hinton et al. 2006, Peters et al. 2018, …]</a:t>
            </a:r>
            <a:endParaRPr lang="en-US">
              <a:latin typeface="Corbel" panose="020B0503020204020204" pitchFamily="34" charset="0"/>
            </a:endParaRPr>
          </a:p>
        </p:txBody>
      </p:sp>
    </p:spTree>
    <p:extLst>
      <p:ext uri="{BB962C8B-B14F-4D97-AF65-F5344CB8AC3E}">
        <p14:creationId xmlns:p14="http://schemas.microsoft.com/office/powerpoint/2010/main" val="1390733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rgbClr val="0070C0"/>
                </a:solidFill>
              </a:rPr>
              <a:t>Self-Supervised</a:t>
            </a:r>
            <a:r>
              <a:rPr lang="en-US" b="1"/>
              <a:t> </a:t>
            </a:r>
            <a:r>
              <a:rPr lang="en-US"/>
              <a:t>Models</a:t>
            </a:r>
          </a:p>
        </p:txBody>
      </p:sp>
      <p:sp>
        <p:nvSpPr>
          <p:cNvPr id="4" name="Slide Number Placeholder 3">
            <a:extLst>
              <a:ext uri="{FF2B5EF4-FFF2-40B4-BE49-F238E27FC236}">
                <a16:creationId xmlns:a16="http://schemas.microsoft.com/office/drawing/2014/main" id="{3383A40A-510D-76DC-64FA-2125C8CD79C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34</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4053940"/>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a:latin typeface="Corbel" panose="020B0503020204020204" pitchFamily="34" charset="0"/>
              </a:rPr>
              <a:t>learned from </a:t>
            </a:r>
            <a:r>
              <a:rPr lang="en-US" b="1" i="1">
                <a:solidFill>
                  <a:srgbClr val="C00000"/>
                </a:solidFill>
                <a:latin typeface="Corbel" panose="020B0503020204020204" pitchFamily="34" charset="0"/>
              </a:rPr>
              <a:t>cheaply available </a:t>
            </a:r>
            <a:r>
              <a:rPr lang="en-US" i="1">
                <a:latin typeface="Corbel" panose="020B0503020204020204" pitchFamily="34" charset="0"/>
              </a:rPr>
              <a:t>unlabeled data</a:t>
            </a:r>
          </a:p>
        </p:txBody>
      </p:sp>
      <p:sp>
        <p:nvSpPr>
          <p:cNvPr id="6" name="TextBox 5">
            <a:extLst>
              <a:ext uri="{FF2B5EF4-FFF2-40B4-BE49-F238E27FC236}">
                <a16:creationId xmlns:a16="http://schemas.microsoft.com/office/drawing/2014/main" id="{3A2CB28B-0333-3BEE-2DF5-819BF13B9078}"/>
              </a:ext>
            </a:extLst>
          </p:cNvPr>
          <p:cNvSpPr txBox="1"/>
          <p:nvPr/>
        </p:nvSpPr>
        <p:spPr>
          <a:xfrm>
            <a:off x="796800" y="3206747"/>
            <a:ext cx="7550400" cy="461665"/>
          </a:xfrm>
          <a:prstGeom prst="rect">
            <a:avLst/>
          </a:prstGeom>
          <a:noFill/>
        </p:spPr>
        <p:txBody>
          <a:bodyPr wrap="square">
            <a:spAutoFit/>
          </a:bodyPr>
          <a:lstStyle/>
          <a:p>
            <a:pPr algn="ctr"/>
            <a:r>
              <a:rPr lang="en-US" sz="2400" i="1">
                <a:latin typeface="Corbel" panose="020B0503020204020204" pitchFamily="34" charset="0"/>
              </a:rPr>
              <a:t>are </a:t>
            </a:r>
            <a:r>
              <a:rPr lang="en-US" sz="2400" b="1" i="1">
                <a:solidFill>
                  <a:srgbClr val="C00000"/>
                </a:solidFill>
                <a:latin typeface="Corbel" panose="020B0503020204020204" pitchFamily="34" charset="0"/>
              </a:rPr>
              <a:t>predictive models </a:t>
            </a:r>
            <a:r>
              <a:rPr lang="en-US" sz="2400" i="1">
                <a:latin typeface="Corbel" panose="020B0503020204020204" pitchFamily="34" charset="0"/>
              </a:rPr>
              <a:t>of the world! </a:t>
            </a:r>
            <a:endParaRPr lang="en-US" sz="2400" i="1"/>
          </a:p>
        </p:txBody>
      </p:sp>
    </p:spTree>
    <p:extLst>
      <p:ext uri="{BB962C8B-B14F-4D97-AF65-F5344CB8AC3E}">
        <p14:creationId xmlns:p14="http://schemas.microsoft.com/office/powerpoint/2010/main" val="34519603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rgbClr val="0070C0"/>
                </a:solidFill>
              </a:rPr>
              <a:t>Self-Supervised</a:t>
            </a:r>
            <a:r>
              <a:rPr lang="en-US" b="1"/>
              <a:t> </a:t>
            </a:r>
            <a:r>
              <a:rPr lang="en-US"/>
              <a:t>Models</a:t>
            </a:r>
          </a:p>
        </p:txBody>
      </p:sp>
      <p:sp>
        <p:nvSpPr>
          <p:cNvPr id="4" name="Slide Number Placeholder 3">
            <a:extLst>
              <a:ext uri="{FF2B5EF4-FFF2-40B4-BE49-F238E27FC236}">
                <a16:creationId xmlns:a16="http://schemas.microsoft.com/office/drawing/2014/main" id="{F91DE1AF-3977-F6E2-D80E-E73B3EC5BFF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35</a:t>
            </a:fld>
            <a:endParaRPr lang="en"/>
          </a:p>
        </p:txBody>
      </p:sp>
      <p:sp>
        <p:nvSpPr>
          <p:cNvPr id="3" name="Content Placeholder 2">
            <a:extLst>
              <a:ext uri="{FF2B5EF4-FFF2-40B4-BE49-F238E27FC236}">
                <a16:creationId xmlns:a16="http://schemas.microsoft.com/office/drawing/2014/main" id="{602EF53C-D31B-7E26-BB9D-E428728DA9CA}"/>
              </a:ext>
            </a:extLst>
          </p:cNvPr>
          <p:cNvSpPr txBox="1">
            <a:spLocks/>
          </p:cNvSpPr>
          <p:nvPr/>
        </p:nvSpPr>
        <p:spPr>
          <a:xfrm>
            <a:off x="288402" y="3726136"/>
            <a:ext cx="8578733"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i="1">
                <a:latin typeface="Corbel" panose="020B0503020204020204" pitchFamily="34" charset="0"/>
              </a:rPr>
              <a:t>learned from </a:t>
            </a:r>
            <a:r>
              <a:rPr lang="en-US" b="1" i="1">
                <a:solidFill>
                  <a:srgbClr val="C00000"/>
                </a:solidFill>
                <a:latin typeface="Corbel" panose="020B0503020204020204" pitchFamily="34" charset="0"/>
              </a:rPr>
              <a:t>cheaply available </a:t>
            </a:r>
            <a:r>
              <a:rPr lang="en-US" i="1">
                <a:latin typeface="Corbel" panose="020B0503020204020204" pitchFamily="34" charset="0"/>
              </a:rPr>
              <a:t>unlabeled </a:t>
            </a:r>
            <a:r>
              <a:rPr lang="en-US" sz="5400" b="1" i="1">
                <a:latin typeface="Corbel" panose="020B0503020204020204" pitchFamily="34" charset="0"/>
              </a:rPr>
              <a:t>data</a:t>
            </a:r>
            <a:endParaRPr lang="en-US" b="1" i="1">
              <a:latin typeface="Corbel" panose="020B0503020204020204" pitchFamily="34" charset="0"/>
            </a:endParaRPr>
          </a:p>
        </p:txBody>
      </p:sp>
      <p:sp>
        <p:nvSpPr>
          <p:cNvPr id="5" name="TextBox 4">
            <a:extLst>
              <a:ext uri="{FF2B5EF4-FFF2-40B4-BE49-F238E27FC236}">
                <a16:creationId xmlns:a16="http://schemas.microsoft.com/office/drawing/2014/main" id="{E04E72D4-4B11-5785-D047-541F07CD725A}"/>
              </a:ext>
            </a:extLst>
          </p:cNvPr>
          <p:cNvSpPr txBox="1"/>
          <p:nvPr/>
        </p:nvSpPr>
        <p:spPr>
          <a:xfrm>
            <a:off x="796800" y="3206747"/>
            <a:ext cx="7550400" cy="461665"/>
          </a:xfrm>
          <a:prstGeom prst="rect">
            <a:avLst/>
          </a:prstGeom>
          <a:noFill/>
        </p:spPr>
        <p:txBody>
          <a:bodyPr wrap="square">
            <a:spAutoFit/>
          </a:bodyPr>
          <a:lstStyle/>
          <a:p>
            <a:pPr algn="ctr"/>
            <a:r>
              <a:rPr lang="en-US" sz="2400" i="1">
                <a:latin typeface="Corbel" panose="020B0503020204020204" pitchFamily="34" charset="0"/>
              </a:rPr>
              <a:t>are </a:t>
            </a:r>
            <a:r>
              <a:rPr lang="en-US" sz="2400" b="1" i="1">
                <a:solidFill>
                  <a:srgbClr val="C00000"/>
                </a:solidFill>
                <a:latin typeface="Corbel" panose="020B0503020204020204" pitchFamily="34" charset="0"/>
              </a:rPr>
              <a:t>predictive models </a:t>
            </a:r>
            <a:r>
              <a:rPr lang="en-US" sz="2400" i="1">
                <a:latin typeface="Corbel" panose="020B0503020204020204" pitchFamily="34" charset="0"/>
              </a:rPr>
              <a:t>of the world! </a:t>
            </a:r>
            <a:endParaRPr lang="en-US" sz="2400" i="1"/>
          </a:p>
        </p:txBody>
      </p:sp>
    </p:spTree>
    <p:extLst>
      <p:ext uri="{BB962C8B-B14F-4D97-AF65-F5344CB8AC3E}">
        <p14:creationId xmlns:p14="http://schemas.microsoft.com/office/powerpoint/2010/main" val="450522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8C26AF-1038-CA0D-008A-FFAFCA4E5E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F541E-1B8D-F34B-CF0D-37105109761D}"/>
              </a:ext>
            </a:extLst>
          </p:cNvPr>
          <p:cNvSpPr>
            <a:spLocks noGrp="1"/>
          </p:cNvSpPr>
          <p:nvPr>
            <p:ph type="title"/>
          </p:nvPr>
        </p:nvSpPr>
        <p:spPr/>
        <p:txBody>
          <a:bodyPr/>
          <a:lstStyle/>
          <a:p>
            <a:r>
              <a:rPr lang="en-US" b="1">
                <a:solidFill>
                  <a:schemeClr val="accent1"/>
                </a:solidFill>
              </a:rPr>
              <a:t>Self-Supervised Models</a:t>
            </a:r>
            <a:endParaRPr lang="en-US"/>
          </a:p>
        </p:txBody>
      </p:sp>
      <p:sp>
        <p:nvSpPr>
          <p:cNvPr id="5" name="Slide Number Placeholder 4">
            <a:extLst>
              <a:ext uri="{FF2B5EF4-FFF2-40B4-BE49-F238E27FC236}">
                <a16:creationId xmlns:a16="http://schemas.microsoft.com/office/drawing/2014/main" id="{14DBB241-6EE8-6FFB-0D3D-1CDB84816A7A}"/>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36</a:t>
            </a:fld>
            <a:endParaRPr lang="en"/>
          </a:p>
        </p:txBody>
      </p:sp>
      <p:sp>
        <p:nvSpPr>
          <p:cNvPr id="4" name="TextBox 3">
            <a:extLst>
              <a:ext uri="{FF2B5EF4-FFF2-40B4-BE49-F238E27FC236}">
                <a16:creationId xmlns:a16="http://schemas.microsoft.com/office/drawing/2014/main" id="{41A1F0CE-7D2D-2E93-D7D5-2D4F5A748733}"/>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a:latin typeface="Corbel" panose="020B0503020204020204" pitchFamily="34" charset="0"/>
            </a:endParaRPr>
          </a:p>
        </p:txBody>
      </p:sp>
      <p:sp>
        <p:nvSpPr>
          <p:cNvPr id="8" name="TextBox 7">
            <a:extLst>
              <a:ext uri="{FF2B5EF4-FFF2-40B4-BE49-F238E27FC236}">
                <a16:creationId xmlns:a16="http://schemas.microsoft.com/office/drawing/2014/main" id="{9B8F2398-5CEB-8FB1-0ED4-582C22D7942E}"/>
              </a:ext>
            </a:extLst>
          </p:cNvPr>
          <p:cNvSpPr txBox="1"/>
          <p:nvPr/>
        </p:nvSpPr>
        <p:spPr>
          <a:xfrm>
            <a:off x="5419898" y="598722"/>
            <a:ext cx="184731" cy="307777"/>
          </a:xfrm>
          <a:prstGeom prst="rect">
            <a:avLst/>
          </a:prstGeom>
          <a:noFill/>
        </p:spPr>
        <p:txBody>
          <a:bodyPr wrap="none" rtlCol="0">
            <a:spAutoFit/>
          </a:bodyPr>
          <a:lstStyle/>
          <a:p>
            <a:endParaRPr lang="en-US"/>
          </a:p>
        </p:txBody>
      </p:sp>
      <p:sp>
        <p:nvSpPr>
          <p:cNvPr id="3" name="Content Placeholder 2">
            <a:extLst>
              <a:ext uri="{FF2B5EF4-FFF2-40B4-BE49-F238E27FC236}">
                <a16:creationId xmlns:a16="http://schemas.microsoft.com/office/drawing/2014/main" id="{7B065209-DA74-DEDB-A34F-437BEFD04634}"/>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en-US" sz="3600" i="1" dirty="0">
              <a:latin typeface="Corbel" panose="020B0503020204020204" pitchFamily="34" charset="0"/>
            </a:endParaRPr>
          </a:p>
          <a:p>
            <a:pPr marL="0" indent="0">
              <a:buClrTx/>
              <a:buNone/>
            </a:pPr>
            <a:endParaRPr lang="en-US" sz="3600" i="1" dirty="0">
              <a:latin typeface="Corbel" panose="020B0503020204020204" pitchFamily="34" charset="0"/>
            </a:endParaRPr>
          </a:p>
          <a:p>
            <a:pPr marL="0" indent="0">
              <a:buClrTx/>
              <a:buNone/>
            </a:pPr>
            <a:r>
              <a:rPr lang="en-US" sz="3600" i="1" dirty="0">
                <a:latin typeface="Corbel" panose="020B0503020204020204" pitchFamily="34" charset="0"/>
              </a:rPr>
              <a:t>Here is an example … </a:t>
            </a:r>
          </a:p>
        </p:txBody>
      </p:sp>
      <p:sp>
        <p:nvSpPr>
          <p:cNvPr id="6" name="TextBox 5">
            <a:extLst>
              <a:ext uri="{FF2B5EF4-FFF2-40B4-BE49-F238E27FC236}">
                <a16:creationId xmlns:a16="http://schemas.microsoft.com/office/drawing/2014/main" id="{20884FF7-2908-F0B5-5E55-B2D2D246B581}"/>
              </a:ext>
            </a:extLst>
          </p:cNvPr>
          <p:cNvSpPr txBox="1"/>
          <p:nvPr/>
        </p:nvSpPr>
        <p:spPr>
          <a:xfrm>
            <a:off x="1893925" y="3140507"/>
            <a:ext cx="5831260" cy="461665"/>
          </a:xfrm>
          <a:prstGeom prst="rect">
            <a:avLst/>
          </a:prstGeom>
          <a:noFill/>
        </p:spPr>
        <p:txBody>
          <a:bodyPr wrap="square">
            <a:spAutoFit/>
          </a:bodyPr>
          <a:lstStyle/>
          <a:p>
            <a:pPr>
              <a:buClrTx/>
            </a:pPr>
            <a:r>
              <a:rPr lang="en-US" sz="2400" i="1" dirty="0">
                <a:latin typeface="Corbel" panose="020B0503020204020204" pitchFamily="34" charset="0"/>
              </a:rPr>
              <a:t>are tightly connected to </a:t>
            </a:r>
            <a:r>
              <a:rPr lang="en-US" sz="2400" i="1" dirty="0">
                <a:solidFill>
                  <a:srgbClr val="C00000"/>
                </a:solidFill>
                <a:latin typeface="Corbel" panose="020B0503020204020204" pitchFamily="34" charset="0"/>
              </a:rPr>
              <a:t>tasks </a:t>
            </a:r>
            <a:r>
              <a:rPr lang="en-US" sz="2400" i="1" dirty="0">
                <a:latin typeface="Corbel" panose="020B0503020204020204" pitchFamily="34" charset="0"/>
              </a:rPr>
              <a:t>we care about.  </a:t>
            </a:r>
          </a:p>
        </p:txBody>
      </p:sp>
    </p:spTree>
    <p:extLst>
      <p:ext uri="{BB962C8B-B14F-4D97-AF65-F5344CB8AC3E}">
        <p14:creationId xmlns:p14="http://schemas.microsoft.com/office/powerpoint/2010/main" val="37037546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a:bodyPr>
          <a:lstStyle/>
          <a:p>
            <a:pPr lvl="0"/>
            <a:r>
              <a:rPr lang="en-US" b="1">
                <a:solidFill>
                  <a:srgbClr val="0070C0"/>
                </a:solidFill>
              </a:rPr>
              <a:t>Self-Supervised Models</a:t>
            </a:r>
            <a:endParaRPr/>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type="body" sz="quarter" idx="16"/>
          </p:nvPr>
        </p:nvSpPr>
        <p:spPr/>
        <p:txBody>
          <a:bodyPr/>
          <a:lstStyle/>
          <a:p>
            <a:r>
              <a:rPr lang="en-US" b="1"/>
              <a:t>Goal:</a:t>
            </a:r>
            <a:r>
              <a:rPr lang="en-US"/>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367559" y="2276433"/>
            <a:ext cx="8578733" cy="745892"/>
          </a:xfrm>
          <a:prstGeom prst="rect">
            <a:avLst/>
          </a:prstGeom>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2800"/>
          </a:p>
        </p:txBody>
      </p:sp>
      <p:sp>
        <p:nvSpPr>
          <p:cNvPr id="4" name="TextBox 3">
            <a:extLst>
              <a:ext uri="{FF2B5EF4-FFF2-40B4-BE49-F238E27FC236}">
                <a16:creationId xmlns:a16="http://schemas.microsoft.com/office/drawing/2014/main" id="{69DCFFED-C6AC-0B28-F643-9CE9FF318DAE}"/>
              </a:ext>
            </a:extLst>
          </p:cNvPr>
          <p:cNvSpPr txBox="1"/>
          <p:nvPr/>
        </p:nvSpPr>
        <p:spPr>
          <a:xfrm>
            <a:off x="2381933" y="4680963"/>
            <a:ext cx="4572000" cy="307777"/>
          </a:xfrm>
          <a:prstGeom prst="rect">
            <a:avLst/>
          </a:prstGeom>
          <a:noFill/>
        </p:spPr>
        <p:txBody>
          <a:bodyPr wrap="square">
            <a:spAutoFit/>
          </a:bodyPr>
          <a:lstStyle/>
          <a:p>
            <a:pPr algn="ctr"/>
            <a:r>
              <a:rPr lang="en-US">
                <a:latin typeface="Corbel" panose="020B0503020204020204" pitchFamily="34" charset="0"/>
              </a:rPr>
              <a:t>Produced with GPT-J:  </a:t>
            </a:r>
            <a:r>
              <a:rPr lang="en-US">
                <a:latin typeface="Corbel" panose="020B0503020204020204" pitchFamily="34" charset="0"/>
                <a:hlinkClick r:id="rId3"/>
              </a:rPr>
              <a:t>https://6b.eleuther.ai/</a:t>
            </a:r>
            <a:r>
              <a:rPr lang="en-US">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3115741" y="303012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5529729" y="299541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4055745" y="2602378"/>
            <a:ext cx="1180334" cy="1382354"/>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a:p>
              <a:pPr algn="ctr"/>
              <a:endParaRPr lang="en-US" i="1">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571431" y="2907219"/>
            <a:ext cx="2371728" cy="738664"/>
          </a:xfrm>
          <a:prstGeom prst="rect">
            <a:avLst/>
          </a:prstGeom>
          <a:solidFill>
            <a:schemeClr val="bg1">
              <a:lumMod val="95000"/>
            </a:schemeClr>
          </a:solidFill>
        </p:spPr>
        <p:txBody>
          <a:bodyPr wrap="square">
            <a:spAutoFit/>
          </a:bodyPr>
          <a:lstStyle/>
          <a:p>
            <a:pPr marL="0" lvl="0" indent="0">
              <a:spcAft>
                <a:spcPts val="1200"/>
              </a:spcAft>
              <a:buNone/>
            </a:pPr>
            <a:r>
              <a:rPr lang="en-US">
                <a:latin typeface="Consolas" panose="020B0609020204030204" pitchFamily="49" charset="0"/>
                <a:cs typeface="Consolas" panose="020B0609020204030204" pitchFamily="49" charset="0"/>
              </a:rPr>
              <a:t>“The birthplace of </a:t>
            </a:r>
            <a:br>
              <a:rPr lang="en-US">
                <a:latin typeface="Consolas" panose="020B0609020204030204" pitchFamily="49" charset="0"/>
                <a:cs typeface="Consolas" panose="020B0609020204030204" pitchFamily="49" charset="0"/>
              </a:rPr>
            </a:br>
            <a:r>
              <a:rPr lang="en-US">
                <a:latin typeface="Consolas" panose="020B0609020204030204" pitchFamily="49" charset="0"/>
                <a:cs typeface="Consolas" panose="020B0609020204030204" pitchFamily="49" charset="0"/>
              </a:rPr>
              <a:t>the American national anthem” </a:t>
            </a:r>
            <a:r>
              <a:rPr lang="en-US">
                <a:solidFill>
                  <a:schemeClr val="bg1"/>
                </a:solidFill>
                <a:highlight>
                  <a:srgbClr val="000000"/>
                </a:highlight>
                <a:latin typeface="Consolas" panose="020B0609020204030204" pitchFamily="49" charset="0"/>
                <a:cs typeface="Consolas" panose="020B0609020204030204" pitchFamily="49" charset="0"/>
              </a:rPr>
              <a:t>[MASK]</a:t>
            </a:r>
            <a:endParaRPr lang="en-US">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6257554" y="2674695"/>
            <a:ext cx="2604460" cy="1169551"/>
          </a:xfrm>
          <a:prstGeom prst="rect">
            <a:avLst/>
          </a:prstGeom>
          <a:solidFill>
            <a:schemeClr val="bg1">
              <a:lumMod val="95000"/>
            </a:schemeClr>
          </a:solidFill>
        </p:spPr>
        <p:txBody>
          <a:bodyPr wrap="square">
            <a:spAutoFit/>
          </a:bodyPr>
          <a:lstStyle/>
          <a:p>
            <a:pPr marL="0" lvl="0" indent="0">
              <a:spcAft>
                <a:spcPts val="1200"/>
              </a:spcAft>
              <a:buNone/>
            </a:pPr>
            <a:r>
              <a:rPr lang="en-US">
                <a:latin typeface="Consolas" panose="020B0609020204030204" pitchFamily="49" charset="0"/>
                <a:cs typeface="Consolas" panose="020B0609020204030204" pitchFamily="49" charset="0"/>
              </a:rPr>
              <a:t>“The birthplace of the American national anthem</a:t>
            </a:r>
            <a:r>
              <a:rPr lang="en-US">
                <a:solidFill>
                  <a:srgbClr val="0070C0"/>
                </a:solidFill>
                <a:latin typeface="Consolas" panose="020B0609020204030204" pitchFamily="49" charset="0"/>
                <a:cs typeface="Consolas" panose="020B0609020204030204" pitchFamily="49" charset="0"/>
              </a:rPr>
              <a:t>, "The Star-Spangled Banner," lies in Baltimore, Maryland.</a:t>
            </a:r>
            <a:r>
              <a:rPr lang="en-US">
                <a:latin typeface="Consolas" panose="020B0609020204030204" pitchFamily="49" charset="0"/>
                <a:cs typeface="Consolas" panose="020B0609020204030204" pitchFamily="49" charset="0"/>
              </a:rPr>
              <a:t>”</a:t>
            </a:r>
            <a:endParaRPr lang="en-US" sz="140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469845" y="1875865"/>
            <a:ext cx="3500973" cy="523220"/>
          </a:xfrm>
          <a:prstGeom prst="rect">
            <a:avLst/>
          </a:prstGeom>
          <a:noFill/>
        </p:spPr>
        <p:txBody>
          <a:bodyPr wrap="square">
            <a:spAutoFit/>
          </a:bodyPr>
          <a:lstStyle/>
          <a:p>
            <a:r>
              <a:rPr lang="en-US" b="1">
                <a:latin typeface="Corbel" panose="020B0503020204020204" pitchFamily="34" charset="0"/>
              </a:rPr>
              <a:t>Question:</a:t>
            </a:r>
            <a:r>
              <a:rPr lang="en-US"/>
              <a:t> “</a:t>
            </a:r>
            <a:r>
              <a:rPr lang="en-US">
                <a:latin typeface="Consolas" panose="020B0609020204030204" pitchFamily="49" charset="0"/>
                <a:cs typeface="Consolas" panose="020B0609020204030204" pitchFamily="49" charset="0"/>
              </a:rPr>
              <a:t>Where is the birthplace of the American national anthem?”</a:t>
            </a:r>
            <a:endParaRPr lang="en-US"/>
          </a:p>
        </p:txBody>
      </p:sp>
      <p:sp>
        <p:nvSpPr>
          <p:cNvPr id="51" name="Freeform 50">
            <a:extLst>
              <a:ext uri="{FF2B5EF4-FFF2-40B4-BE49-F238E27FC236}">
                <a16:creationId xmlns:a16="http://schemas.microsoft.com/office/drawing/2014/main" id="{ADE30BA8-531B-5C3A-C9C7-E07DAE8E4671}"/>
              </a:ext>
            </a:extLst>
          </p:cNvPr>
          <p:cNvSpPr/>
          <p:nvPr/>
        </p:nvSpPr>
        <p:spPr>
          <a:xfrm>
            <a:off x="289661" y="2287584"/>
            <a:ext cx="174000" cy="862294"/>
          </a:xfrm>
          <a:custGeom>
            <a:avLst/>
            <a:gdLst>
              <a:gd name="connsiteX0" fmla="*/ 174000 w 174000"/>
              <a:gd name="connsiteY0" fmla="*/ 0 h 862294"/>
              <a:gd name="connsiteX1" fmla="*/ 6 w 174000"/>
              <a:gd name="connsiteY1" fmla="*/ 417056 h 862294"/>
              <a:gd name="connsiteX2" fmla="*/ 166516 w 174000"/>
              <a:gd name="connsiteY2" fmla="*/ 862294 h 862294"/>
              <a:gd name="connsiteX3" fmla="*/ 166516 w 174000"/>
              <a:gd name="connsiteY3" fmla="*/ 862294 h 862294"/>
            </a:gdLst>
            <a:ahLst/>
            <a:cxnLst>
              <a:cxn ang="0">
                <a:pos x="connsiteX0" y="connsiteY0"/>
              </a:cxn>
              <a:cxn ang="0">
                <a:pos x="connsiteX1" y="connsiteY1"/>
              </a:cxn>
              <a:cxn ang="0">
                <a:pos x="connsiteX2" y="connsiteY2"/>
              </a:cxn>
              <a:cxn ang="0">
                <a:pos x="connsiteX3" y="connsiteY3"/>
              </a:cxn>
            </a:cxnLst>
            <a:rect l="l" t="t" r="r" b="b"/>
            <a:pathLst>
              <a:path w="174000" h="862294" extrusionOk="0">
                <a:moveTo>
                  <a:pt x="174000" y="0"/>
                </a:moveTo>
                <a:cubicBezTo>
                  <a:pt x="71392" y="126657"/>
                  <a:pt x="-16127" y="279864"/>
                  <a:pt x="6" y="417056"/>
                </a:cubicBezTo>
                <a:cubicBezTo>
                  <a:pt x="-1240" y="560772"/>
                  <a:pt x="166515" y="862294"/>
                  <a:pt x="166516" y="862294"/>
                </a:cubicBezTo>
                <a:lnTo>
                  <a:pt x="166516" y="862294"/>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48820" y="2534740"/>
            <a:ext cx="465438" cy="369332"/>
          </a:xfrm>
          <a:prstGeom prst="rect">
            <a:avLst/>
          </a:prstGeom>
          <a:noFill/>
        </p:spPr>
        <p:txBody>
          <a:bodyPr wrap="square">
            <a:spAutoFit/>
          </a:bodyPr>
          <a:lstStyle/>
          <a:p>
            <a:r>
              <a:rPr lang="en-US" sz="1800"/>
              <a:t>✍️</a:t>
            </a:r>
          </a:p>
        </p:txBody>
      </p:sp>
      <p:sp>
        <p:nvSpPr>
          <p:cNvPr id="39" name="TextBox 38">
            <a:extLst>
              <a:ext uri="{FF2B5EF4-FFF2-40B4-BE49-F238E27FC236}">
                <a16:creationId xmlns:a16="http://schemas.microsoft.com/office/drawing/2014/main" id="{1A593E5B-0B96-C729-4B83-9A5FE9CC739C}"/>
              </a:ext>
            </a:extLst>
          </p:cNvPr>
          <p:cNvSpPr txBox="1"/>
          <p:nvPr/>
        </p:nvSpPr>
        <p:spPr>
          <a:xfrm>
            <a:off x="3409459" y="689366"/>
            <a:ext cx="5831260" cy="461665"/>
          </a:xfrm>
          <a:prstGeom prst="rect">
            <a:avLst/>
          </a:prstGeom>
          <a:noFill/>
        </p:spPr>
        <p:txBody>
          <a:bodyPr wrap="square">
            <a:spAutoFit/>
          </a:bodyPr>
          <a:lstStyle/>
          <a:p>
            <a:pPr>
              <a:buClrTx/>
            </a:pPr>
            <a:r>
              <a:rPr lang="en-US" sz="2400" i="1" dirty="0">
                <a:latin typeface="Corbel" panose="020B0503020204020204" pitchFamily="34" charset="0"/>
              </a:rPr>
              <a:t>are tightly connected to </a:t>
            </a:r>
            <a:r>
              <a:rPr lang="en-US" sz="2400" i="1" dirty="0">
                <a:solidFill>
                  <a:srgbClr val="C00000"/>
                </a:solidFill>
                <a:latin typeface="Corbel" panose="020B0503020204020204" pitchFamily="34" charset="0"/>
              </a:rPr>
              <a:t>tasks </a:t>
            </a:r>
            <a:r>
              <a:rPr lang="en-US" sz="2400" i="1" dirty="0">
                <a:latin typeface="Corbel" panose="020B0503020204020204" pitchFamily="34" charset="0"/>
              </a:rPr>
              <a:t>we care about.  </a:t>
            </a:r>
          </a:p>
        </p:txBody>
      </p:sp>
    </p:spTree>
    <p:extLst>
      <p:ext uri="{BB962C8B-B14F-4D97-AF65-F5344CB8AC3E}">
        <p14:creationId xmlns:p14="http://schemas.microsoft.com/office/powerpoint/2010/main" val="314007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38" grpId="0" animBg="1"/>
      <p:bldP spid="40" grpId="0" animBg="1"/>
      <p:bldP spid="51" grpId="0" animBg="1"/>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a:solidFill>
                  <a:schemeClr val="accent1"/>
                </a:solidFill>
              </a:rPr>
              <a:t>Self-Supervised Models</a:t>
            </a:r>
            <a:endParaRPr lang="en-US"/>
          </a:p>
        </p:txBody>
      </p:sp>
      <p:sp>
        <p:nvSpPr>
          <p:cNvPr id="5" name="Slide Number Placeholder 4">
            <a:extLst>
              <a:ext uri="{FF2B5EF4-FFF2-40B4-BE49-F238E27FC236}">
                <a16:creationId xmlns:a16="http://schemas.microsoft.com/office/drawing/2014/main" id="{0F4F1043-A707-8B02-93CD-93A81B65F59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 smtClean="0"/>
              <a:t>38</a:t>
            </a:fld>
            <a:endParaRPr lang="en"/>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i="1">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3055413"/>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5138" indent="-465138">
              <a:buClrTx/>
              <a:buFont typeface="+mj-lt"/>
              <a:buAutoNum type="arabicPeriod"/>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marL="465138" indent="-465138">
              <a:buClrTx/>
              <a:buFont typeface="+mj-lt"/>
              <a:buAutoNum type="arabicPeriod"/>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3600" i="1" dirty="0">
                <a:latin typeface="Corbel" panose="020B0503020204020204" pitchFamily="34" charset="0"/>
              </a:rPr>
              <a:t>data.</a:t>
            </a:r>
          </a:p>
          <a:p>
            <a:pPr marL="465138" indent="-465138">
              <a:buClrTx/>
              <a:buFont typeface="+mj-lt"/>
              <a:buAutoNum type="arabicPeriod"/>
            </a:pPr>
            <a:r>
              <a:rPr lang="en-US" sz="3600" i="1" dirty="0">
                <a:latin typeface="Corbel" panose="020B0503020204020204" pitchFamily="34" charset="0"/>
              </a:rPr>
              <a:t>Tightly connected to </a:t>
            </a:r>
            <a:r>
              <a:rPr lang="en-US" sz="3600" i="1" dirty="0">
                <a:solidFill>
                  <a:srgbClr val="C00000"/>
                </a:solidFill>
                <a:latin typeface="Corbel" panose="020B0503020204020204" pitchFamily="34" charset="0"/>
              </a:rPr>
              <a:t>tasks </a:t>
            </a:r>
            <a:r>
              <a:rPr lang="en-US" sz="3600" i="1" dirty="0">
                <a:latin typeface="Corbel" panose="020B0503020204020204" pitchFamily="34" charset="0"/>
              </a:rPr>
              <a:t>we care about.  </a:t>
            </a:r>
          </a:p>
        </p:txBody>
      </p:sp>
    </p:spTree>
    <p:extLst>
      <p:ext uri="{BB962C8B-B14F-4D97-AF65-F5344CB8AC3E}">
        <p14:creationId xmlns:p14="http://schemas.microsoft.com/office/powerpoint/2010/main" val="689268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1629989" y="2158575"/>
            <a:ext cx="5883619"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a:latin typeface="Corbel" panose="020B0503020204020204" pitchFamily="34" charset="0"/>
              </a:rPr>
              <a:t>How did we get here?</a:t>
            </a:r>
          </a:p>
        </p:txBody>
      </p:sp>
    </p:spTree>
    <p:extLst>
      <p:ext uri="{BB962C8B-B14F-4D97-AF65-F5344CB8AC3E}">
        <p14:creationId xmlns:p14="http://schemas.microsoft.com/office/powerpoint/2010/main" val="3023554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2E867-E727-E1A3-D8E2-F96DA0A99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0800F-C431-0053-342F-3C8F21432E00}"/>
              </a:ext>
            </a:extLst>
          </p:cNvPr>
          <p:cNvSpPr>
            <a:spLocks noGrp="1"/>
          </p:cNvSpPr>
          <p:nvPr>
            <p:ph type="title"/>
          </p:nvPr>
        </p:nvSpPr>
        <p:spPr/>
        <p:txBody>
          <a:bodyPr>
            <a:normAutofit/>
          </a:bodyPr>
          <a:lstStyle/>
          <a:p>
            <a:r>
              <a:rPr lang="en-US"/>
              <a:t>Why This Course? </a:t>
            </a:r>
          </a:p>
        </p:txBody>
      </p:sp>
      <p:sp>
        <p:nvSpPr>
          <p:cNvPr id="3" name="Content Placeholder 2">
            <a:extLst>
              <a:ext uri="{FF2B5EF4-FFF2-40B4-BE49-F238E27FC236}">
                <a16:creationId xmlns:a16="http://schemas.microsoft.com/office/drawing/2014/main" id="{9FFCDA91-EA66-5805-0C54-C21559270E63}"/>
              </a:ext>
            </a:extLst>
          </p:cNvPr>
          <p:cNvSpPr>
            <a:spLocks noGrp="1"/>
          </p:cNvSpPr>
          <p:nvPr>
            <p:ph type="body" sz="quarter" idx="16"/>
          </p:nvPr>
        </p:nvSpPr>
        <p:spPr/>
        <p:txBody>
          <a:bodyPr>
            <a:normAutofit/>
          </a:bodyPr>
          <a:lstStyle/>
          <a:p>
            <a:r>
              <a:rPr lang="en-US" sz="2400" dirty="0"/>
              <a:t>Let’s start with an example: </a:t>
            </a:r>
            <a:r>
              <a:rPr lang="en-US" sz="2400" b="1" dirty="0"/>
              <a:t>ChatGPT </a:t>
            </a:r>
            <a:r>
              <a:rPr lang="en-US" sz="2400" b="1" dirty="0" err="1"/>
              <a:t>DeepResearch</a:t>
            </a:r>
            <a:endParaRPr lang="en-US" sz="2400" b="1" dirty="0"/>
          </a:p>
        </p:txBody>
      </p:sp>
      <p:pic>
        <p:nvPicPr>
          <p:cNvPr id="7" name="Picture 6">
            <a:extLst>
              <a:ext uri="{FF2B5EF4-FFF2-40B4-BE49-F238E27FC236}">
                <a16:creationId xmlns:a16="http://schemas.microsoft.com/office/drawing/2014/main" id="{48950075-59D7-08DF-F58E-05F11F47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C5F077C-336A-278F-C440-832982A5F339}"/>
              </a:ext>
            </a:extLst>
          </p:cNvPr>
          <p:cNvPicPr>
            <a:picLocks noChangeAspect="1"/>
          </p:cNvPicPr>
          <p:nvPr/>
        </p:nvPicPr>
        <p:blipFill>
          <a:blip r:embed="rId4"/>
          <a:srcRect b="3077"/>
          <a:stretch>
            <a:fillRect/>
          </a:stretch>
        </p:blipFill>
        <p:spPr>
          <a:xfrm>
            <a:off x="685800" y="1752033"/>
            <a:ext cx="7772400" cy="3077573"/>
          </a:xfrm>
          <a:prstGeom prst="rect">
            <a:avLst/>
          </a:prstGeom>
        </p:spPr>
      </p:pic>
    </p:spTree>
    <p:extLst>
      <p:ext uri="{BB962C8B-B14F-4D97-AF65-F5344CB8AC3E}">
        <p14:creationId xmlns:p14="http://schemas.microsoft.com/office/powerpoint/2010/main" val="2481745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a:t>Many advances are due to </a:t>
            </a:r>
            <a:r>
              <a:rPr lang="en-US">
                <a:solidFill>
                  <a:srgbClr val="C00000"/>
                </a:solidFill>
              </a:rPr>
              <a:t>neural networks</a:t>
            </a:r>
          </a:p>
          <a:p>
            <a:r>
              <a:rPr lang="en-US"/>
              <a:t>How old are neural networks?</a:t>
            </a:r>
          </a:p>
          <a:p>
            <a:endParaRPr lang="en-US"/>
          </a:p>
          <a:p>
            <a:endParaRPr lang="en-US"/>
          </a:p>
        </p:txBody>
      </p:sp>
      <p:sp>
        <p:nvSpPr>
          <p:cNvPr id="7" name="TextBox 6">
            <a:extLst>
              <a:ext uri="{FF2B5EF4-FFF2-40B4-BE49-F238E27FC236}">
                <a16:creationId xmlns:a16="http://schemas.microsoft.com/office/drawing/2014/main" id="{7E35DACA-C14C-ECA2-80AB-EA7B2136895A}"/>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78016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a:t>Progress in AI</a:t>
            </a:r>
          </a:p>
        </p:txBody>
      </p:sp>
      <p:sp>
        <p:nvSpPr>
          <p:cNvPr id="7" name="Content Placeholder 6">
            <a:extLst>
              <a:ext uri="{FF2B5EF4-FFF2-40B4-BE49-F238E27FC236}">
                <a16:creationId xmlns:a16="http://schemas.microsoft.com/office/drawing/2014/main" id="{B2920592-AC80-9835-59DB-ACC34159991B}"/>
              </a:ext>
            </a:extLst>
          </p:cNvPr>
          <p:cNvSpPr>
            <a:spLocks noGrp="1"/>
          </p:cNvSpPr>
          <p:nvPr>
            <p:ph type="body" sz="quarter" idx="16"/>
          </p:nvPr>
        </p:nvSpPr>
        <p:spPr/>
        <p:txBody>
          <a:bodyPr>
            <a:normAutofit/>
          </a:bodyPr>
          <a:lstStyle/>
          <a:p>
            <a:r>
              <a:rPr lang="en-US"/>
              <a:t>Many advances are due to </a:t>
            </a:r>
            <a:r>
              <a:rPr lang="en-US">
                <a:solidFill>
                  <a:srgbClr val="C00000"/>
                </a:solidFill>
              </a:rPr>
              <a:t>neural networks</a:t>
            </a:r>
          </a:p>
          <a:p>
            <a:r>
              <a:rPr lang="en-US"/>
              <a:t>How old are neural networks?</a:t>
            </a:r>
          </a:p>
        </p:txBody>
      </p:sp>
      <p:pic>
        <p:nvPicPr>
          <p:cNvPr id="4" name="Picture 3">
            <a:extLst>
              <a:ext uri="{FF2B5EF4-FFF2-40B4-BE49-F238E27FC236}">
                <a16:creationId xmlns:a16="http://schemas.microsoft.com/office/drawing/2014/main" id="{7420735F-4C04-DB9D-4407-D959FF091DB0}"/>
              </a:ext>
            </a:extLst>
          </p:cNvPr>
          <p:cNvPicPr>
            <a:picLocks noChangeAspect="1"/>
          </p:cNvPicPr>
          <p:nvPr/>
        </p:nvPicPr>
        <p:blipFill>
          <a:blip r:embed="rId3"/>
          <a:stretch>
            <a:fillRect/>
          </a:stretch>
        </p:blipFill>
        <p:spPr>
          <a:xfrm>
            <a:off x="5299798" y="585088"/>
            <a:ext cx="3757013" cy="4222408"/>
          </a:xfrm>
          <a:prstGeom prst="rect">
            <a:avLst/>
          </a:prstGeom>
        </p:spPr>
      </p:pic>
      <p:pic>
        <p:nvPicPr>
          <p:cNvPr id="5" name="Picture 4">
            <a:extLst>
              <a:ext uri="{FF2B5EF4-FFF2-40B4-BE49-F238E27FC236}">
                <a16:creationId xmlns:a16="http://schemas.microsoft.com/office/drawing/2014/main" id="{64F67DA3-4AD5-E82D-9C63-991A6CFE06A4}"/>
              </a:ext>
            </a:extLst>
          </p:cNvPr>
          <p:cNvPicPr>
            <a:picLocks noChangeAspect="1"/>
          </p:cNvPicPr>
          <p:nvPr/>
        </p:nvPicPr>
        <p:blipFill>
          <a:blip r:embed="rId4"/>
          <a:stretch>
            <a:fillRect/>
          </a:stretch>
        </p:blipFill>
        <p:spPr>
          <a:xfrm>
            <a:off x="288628" y="2232587"/>
            <a:ext cx="4747026" cy="2594471"/>
          </a:xfrm>
          <a:prstGeom prst="rect">
            <a:avLst/>
          </a:prstGeom>
        </p:spPr>
      </p:pic>
      <p:sp>
        <p:nvSpPr>
          <p:cNvPr id="3" name="TextBox 2">
            <a:extLst>
              <a:ext uri="{FF2B5EF4-FFF2-40B4-BE49-F238E27FC236}">
                <a16:creationId xmlns:a16="http://schemas.microsoft.com/office/drawing/2014/main" id="{5F687F66-813A-5168-9056-31F1942ECDE1}"/>
              </a:ext>
            </a:extLst>
          </p:cNvPr>
          <p:cNvSpPr txBox="1"/>
          <p:nvPr/>
        </p:nvSpPr>
        <p:spPr>
          <a:xfrm>
            <a:off x="6327916" y="4905576"/>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
        <p:nvSpPr>
          <p:cNvPr id="8" name="TextBox 7">
            <a:extLst>
              <a:ext uri="{FF2B5EF4-FFF2-40B4-BE49-F238E27FC236}">
                <a16:creationId xmlns:a16="http://schemas.microsoft.com/office/drawing/2014/main" id="{9B09AF14-AE40-F570-6F8C-614AA9601E8D}"/>
              </a:ext>
            </a:extLst>
          </p:cNvPr>
          <p:cNvSpPr txBox="1"/>
          <p:nvPr/>
        </p:nvSpPr>
        <p:spPr>
          <a:xfrm>
            <a:off x="1624988" y="2125614"/>
            <a:ext cx="2451253" cy="307777"/>
          </a:xfrm>
          <a:prstGeom prst="rect">
            <a:avLst/>
          </a:prstGeom>
          <a:noFill/>
        </p:spPr>
        <p:txBody>
          <a:bodyPr wrap="square">
            <a:spAutoFit/>
          </a:bodyPr>
          <a:lstStyle/>
          <a:p>
            <a:pPr marL="0" indent="0">
              <a:buNone/>
            </a:pPr>
            <a:r>
              <a:rPr lang="en-US" sz="1400">
                <a:solidFill>
                  <a:schemeClr val="accent1">
                    <a:lumMod val="75000"/>
                  </a:schemeClr>
                </a:solidFill>
              </a:rPr>
              <a:t>McCulloch &amp; Pitts (1943)</a:t>
            </a:r>
          </a:p>
        </p:txBody>
      </p:sp>
      <p:pic>
        <p:nvPicPr>
          <p:cNvPr id="8194" name="Picture 2" descr="Into The Woods: Exploring the Depths of Data Science | by Dina Bavli |  Medium">
            <a:extLst>
              <a:ext uri="{FF2B5EF4-FFF2-40B4-BE49-F238E27FC236}">
                <a16:creationId xmlns:a16="http://schemas.microsoft.com/office/drawing/2014/main" id="{12AEB43E-7F46-64BE-9480-0A77FD9C20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95" t="6262" r="34464" b="3642"/>
          <a:stretch/>
        </p:blipFill>
        <p:spPr bwMode="auto">
          <a:xfrm>
            <a:off x="3961902" y="65107"/>
            <a:ext cx="1857080" cy="122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93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5E12-7D05-A512-8BC7-11D360385EB1}"/>
              </a:ext>
            </a:extLst>
          </p:cNvPr>
          <p:cNvSpPr>
            <a:spLocks noGrp="1"/>
          </p:cNvSpPr>
          <p:nvPr>
            <p:ph type="title"/>
          </p:nvPr>
        </p:nvSpPr>
        <p:spPr/>
        <p:txBody>
          <a:bodyPr/>
          <a:lstStyle/>
          <a:p>
            <a:r>
              <a:rPr lang="en-US"/>
              <a:t>Progress in AI</a:t>
            </a:r>
          </a:p>
        </p:txBody>
      </p:sp>
      <p:sp>
        <p:nvSpPr>
          <p:cNvPr id="3" name="Content Placeholder 2">
            <a:extLst>
              <a:ext uri="{FF2B5EF4-FFF2-40B4-BE49-F238E27FC236}">
                <a16:creationId xmlns:a16="http://schemas.microsoft.com/office/drawing/2014/main" id="{E8AECE8D-A11E-4FD8-EB87-66BFF1D0F1BA}"/>
              </a:ext>
            </a:extLst>
          </p:cNvPr>
          <p:cNvSpPr>
            <a:spLocks noGrp="1"/>
          </p:cNvSpPr>
          <p:nvPr>
            <p:ph type="body" sz="quarter" idx="16"/>
          </p:nvPr>
        </p:nvSpPr>
        <p:spPr/>
        <p:txBody>
          <a:bodyPr/>
          <a:lstStyle/>
          <a:p>
            <a:r>
              <a:rPr lang="en-US" dirty="0"/>
              <a:t>Many advances are due to </a:t>
            </a:r>
            <a:r>
              <a:rPr lang="en-US" dirty="0">
                <a:solidFill>
                  <a:srgbClr val="C00000"/>
                </a:solidFill>
              </a:rPr>
              <a:t>neural networks</a:t>
            </a:r>
          </a:p>
          <a:p>
            <a:r>
              <a:rPr lang="en-US" dirty="0"/>
              <a:t>How old are neural networks?</a:t>
            </a:r>
          </a:p>
          <a:p>
            <a:pPr lvl="1"/>
            <a:r>
              <a:rPr lang="en-US" dirty="0"/>
              <a:t>They’ve been around since the 1940s</a:t>
            </a:r>
          </a:p>
          <a:p>
            <a:pPr lvl="1"/>
            <a:r>
              <a:rPr lang="en-US" dirty="0"/>
              <a:t>But why have only recently we seen breakthroughs?</a:t>
            </a:r>
          </a:p>
          <a:p>
            <a:pPr lvl="2"/>
            <a:r>
              <a:rPr lang="en-US" b="1" dirty="0">
                <a:solidFill>
                  <a:srgbClr val="C00000"/>
                </a:solidFill>
              </a:rPr>
              <a:t>3 necessary forces had to come together! </a:t>
            </a:r>
          </a:p>
          <a:p>
            <a:endParaRPr lang="en-US" dirty="0"/>
          </a:p>
          <a:p>
            <a:endParaRPr lang="en-US" dirty="0"/>
          </a:p>
        </p:txBody>
      </p:sp>
      <p:sp>
        <p:nvSpPr>
          <p:cNvPr id="4" name="TextBox 3">
            <a:extLst>
              <a:ext uri="{FF2B5EF4-FFF2-40B4-BE49-F238E27FC236}">
                <a16:creationId xmlns:a16="http://schemas.microsoft.com/office/drawing/2014/main" id="{AFF8C7E2-6C2D-FF74-83FD-8BD3043D23CA}"/>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1644111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1: Massive Amount of Data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a:t>Internet provided us with a massive repository of data. </a:t>
            </a:r>
          </a:p>
          <a:p>
            <a:pPr lvl="1"/>
            <a:endParaRPr lang="en-US"/>
          </a:p>
          <a:p>
            <a:pPr lvl="1"/>
            <a:endParaRPr lang="en-US"/>
          </a:p>
        </p:txBody>
      </p:sp>
      <p:sp>
        <p:nvSpPr>
          <p:cNvPr id="6" name="TextBox 5">
            <a:extLst>
              <a:ext uri="{FF2B5EF4-FFF2-40B4-BE49-F238E27FC236}">
                <a16:creationId xmlns:a16="http://schemas.microsoft.com/office/drawing/2014/main" id="{37F8432C-6D20-F9F1-8D27-4BAE44323D09}"/>
              </a:ext>
            </a:extLst>
          </p:cNvPr>
          <p:cNvSpPr txBox="1"/>
          <p:nvPr/>
        </p:nvSpPr>
        <p:spPr>
          <a:xfrm>
            <a:off x="1541469" y="4788746"/>
            <a:ext cx="7803572" cy="253916"/>
          </a:xfrm>
          <a:prstGeom prst="rect">
            <a:avLst/>
          </a:prstGeom>
          <a:noFill/>
        </p:spPr>
        <p:txBody>
          <a:bodyPr wrap="square">
            <a:spAutoFit/>
          </a:bodyPr>
          <a:lstStyle/>
          <a:p>
            <a:r>
              <a:rPr lang="en-US" sz="1050"/>
              <a:t>Image source: </a:t>
            </a:r>
            <a:r>
              <a:rPr lang="en-US" sz="1050">
                <a:hlinkClick r:id="rId3"/>
              </a:rPr>
              <a:t>https://www.forbes.com/sites/tomcoughlin/2018/11/27/175-zettabytes-by-2025/?sh=1e6ca8455459</a:t>
            </a:r>
            <a:r>
              <a:rPr lang="en-US" sz="1050"/>
              <a:t> </a:t>
            </a:r>
          </a:p>
        </p:txBody>
      </p:sp>
      <p:pic>
        <p:nvPicPr>
          <p:cNvPr id="1028" name="Picture 4" descr="175 Zettabytes By 2025">
            <a:extLst>
              <a:ext uri="{FF2B5EF4-FFF2-40B4-BE49-F238E27FC236}">
                <a16:creationId xmlns:a16="http://schemas.microsoft.com/office/drawing/2014/main" id="{7E40D247-CBFF-C8EA-DF19-1EF5285AB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324" y="1682798"/>
            <a:ext cx="6581955" cy="3164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ternet Services/Broadband - Township of Selwyn">
            <a:extLst>
              <a:ext uri="{FF2B5EF4-FFF2-40B4-BE49-F238E27FC236}">
                <a16:creationId xmlns:a16="http://schemas.microsoft.com/office/drawing/2014/main" id="{076F2760-77A6-CAAF-F076-C94E90975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942" y="0"/>
            <a:ext cx="2432050" cy="164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53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a:t>Fast processors for deep learning! </a:t>
            </a:r>
          </a:p>
          <a:p>
            <a:endParaRPr lang="en-US"/>
          </a:p>
        </p:txBody>
      </p:sp>
      <p:sp>
        <p:nvSpPr>
          <p:cNvPr id="4" name="TextBox 3">
            <a:extLst>
              <a:ext uri="{FF2B5EF4-FFF2-40B4-BE49-F238E27FC236}">
                <a16:creationId xmlns:a16="http://schemas.microsoft.com/office/drawing/2014/main" id="{0D988BD7-75BF-3AE3-9D46-6E6678680490}"/>
              </a:ext>
            </a:extLst>
          </p:cNvPr>
          <p:cNvSpPr txBox="1"/>
          <p:nvPr/>
        </p:nvSpPr>
        <p:spPr>
          <a:xfrm>
            <a:off x="3478490" y="4640296"/>
            <a:ext cx="1614063" cy="253916"/>
          </a:xfrm>
          <a:prstGeom prst="rect">
            <a:avLst/>
          </a:prstGeom>
          <a:noFill/>
        </p:spPr>
        <p:txBody>
          <a:bodyPr wrap="square">
            <a:spAutoFit/>
          </a:bodyPr>
          <a:lstStyle/>
          <a:p>
            <a:pPr algn="ctr"/>
            <a:r>
              <a:rPr lang="en-US" sz="1050"/>
              <a:t>A100 GPU</a:t>
            </a:r>
          </a:p>
        </p:txBody>
      </p:sp>
      <p:pic>
        <p:nvPicPr>
          <p:cNvPr id="2052" name="Picture 4" descr="Types oNVIDIA GPU Architectures For Deep Learning">
            <a:extLst>
              <a:ext uri="{FF2B5EF4-FFF2-40B4-BE49-F238E27FC236}">
                <a16:creationId xmlns:a16="http://schemas.microsoft.com/office/drawing/2014/main" id="{911ACEF7-E7D9-015C-AB26-B58C2F3EAE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43" b="23275"/>
          <a:stretch/>
        </p:blipFill>
        <p:spPr bwMode="auto">
          <a:xfrm>
            <a:off x="5437186" y="876306"/>
            <a:ext cx="3706814" cy="23234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vidia Unveils Ampere A100 80GB GPU With 2TB/s of Memory Bandwidth ...">
            <a:extLst>
              <a:ext uri="{FF2B5EF4-FFF2-40B4-BE49-F238E27FC236}">
                <a16:creationId xmlns:a16="http://schemas.microsoft.com/office/drawing/2014/main" id="{F6759127-DEF0-2F6A-EBEE-F6D937AE59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07" t="10425" r="22474" b="9408"/>
          <a:stretch/>
        </p:blipFill>
        <p:spPr bwMode="auto">
          <a:xfrm>
            <a:off x="2865746" y="2431565"/>
            <a:ext cx="2846895" cy="223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315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E2AA-1198-3DB4-81BA-8B14DE195E6B}"/>
              </a:ext>
            </a:extLst>
          </p:cNvPr>
          <p:cNvSpPr>
            <a:spLocks noGrp="1"/>
          </p:cNvSpPr>
          <p:nvPr>
            <p:ph type="title"/>
          </p:nvPr>
        </p:nvSpPr>
        <p:spPr/>
        <p:txBody>
          <a:bodyPr/>
          <a:lstStyle/>
          <a:p>
            <a:r>
              <a:rPr lang="en-US"/>
              <a:t>Force 2: Computing Power </a:t>
            </a:r>
          </a:p>
        </p:txBody>
      </p:sp>
      <p:sp>
        <p:nvSpPr>
          <p:cNvPr id="3" name="Text Placeholder 2">
            <a:extLst>
              <a:ext uri="{FF2B5EF4-FFF2-40B4-BE49-F238E27FC236}">
                <a16:creationId xmlns:a16="http://schemas.microsoft.com/office/drawing/2014/main" id="{197CBBD6-32FF-8AB7-5FB5-50BBDD11BE98}"/>
              </a:ext>
            </a:extLst>
          </p:cNvPr>
          <p:cNvSpPr>
            <a:spLocks noGrp="1"/>
          </p:cNvSpPr>
          <p:nvPr>
            <p:ph type="body" sz="quarter" idx="16"/>
          </p:nvPr>
        </p:nvSpPr>
        <p:spPr/>
        <p:txBody>
          <a:bodyPr/>
          <a:lstStyle/>
          <a:p>
            <a:r>
              <a:rPr lang="en-US"/>
              <a:t>Fast processors for deep learning! </a:t>
            </a:r>
          </a:p>
          <a:p>
            <a:pPr marL="0" indent="0">
              <a:buNone/>
            </a:pPr>
            <a:br>
              <a:rPr lang="en-US"/>
            </a:br>
            <a:endParaRPr lang="en-US"/>
          </a:p>
          <a:p>
            <a:r>
              <a:rPr lang="en-US"/>
              <a:t>Cheaper computing power</a:t>
            </a:r>
            <a:br>
              <a:rPr lang="en-US"/>
            </a:br>
            <a:r>
              <a:rPr lang="en-US"/>
              <a:t>over time.</a:t>
            </a:r>
          </a:p>
        </p:txBody>
      </p:sp>
      <p:pic>
        <p:nvPicPr>
          <p:cNvPr id="2050" name="Picture 2">
            <a:extLst>
              <a:ext uri="{FF2B5EF4-FFF2-40B4-BE49-F238E27FC236}">
                <a16:creationId xmlns:a16="http://schemas.microsoft.com/office/drawing/2014/main" id="{B22136D8-57BC-8079-08C4-C1C433542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842" y="1069579"/>
            <a:ext cx="5052671" cy="3775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988BD7-75BF-3AE3-9D46-6E6678680490}"/>
              </a:ext>
            </a:extLst>
          </p:cNvPr>
          <p:cNvSpPr txBox="1"/>
          <p:nvPr/>
        </p:nvSpPr>
        <p:spPr>
          <a:xfrm>
            <a:off x="861740" y="4870062"/>
            <a:ext cx="7803572" cy="253916"/>
          </a:xfrm>
          <a:prstGeom prst="rect">
            <a:avLst/>
          </a:prstGeom>
          <a:noFill/>
        </p:spPr>
        <p:txBody>
          <a:bodyPr wrap="square">
            <a:spAutoFit/>
          </a:bodyPr>
          <a:lstStyle/>
          <a:p>
            <a:pPr algn="ctr"/>
            <a:r>
              <a:rPr lang="en-US" sz="1050">
                <a:hlinkClick r:id="rId4"/>
              </a:rPr>
              <a:t>https://www.lesswrong.com/posts/c6KFvQcZggQKZzxr9/trends-in-gpu-price-performance</a:t>
            </a:r>
            <a:r>
              <a:rPr lang="en-US" sz="1050"/>
              <a:t> </a:t>
            </a:r>
          </a:p>
        </p:txBody>
      </p:sp>
      <p:sp>
        <p:nvSpPr>
          <p:cNvPr id="5" name="Rounded Rectangular Callout 4">
            <a:extLst>
              <a:ext uri="{FF2B5EF4-FFF2-40B4-BE49-F238E27FC236}">
                <a16:creationId xmlns:a16="http://schemas.microsoft.com/office/drawing/2014/main" id="{64755FDA-A77D-9DE5-FFCE-0D0EA4CF40C7}"/>
              </a:ext>
            </a:extLst>
          </p:cNvPr>
          <p:cNvSpPr/>
          <p:nvPr/>
        </p:nvSpPr>
        <p:spPr>
          <a:xfrm>
            <a:off x="1685254" y="3104302"/>
            <a:ext cx="1753985" cy="781484"/>
          </a:xfrm>
          <a:prstGeom prst="wedgeRoundRectCallout">
            <a:avLst>
              <a:gd name="adj1" fmla="val 58602"/>
              <a:gd name="adj2" fmla="val -43169"/>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 amount of computing power, per dollar </a:t>
            </a:r>
          </a:p>
        </p:txBody>
      </p:sp>
    </p:spTree>
    <p:extLst>
      <p:ext uri="{BB962C8B-B14F-4D97-AF65-F5344CB8AC3E}">
        <p14:creationId xmlns:p14="http://schemas.microsoft.com/office/powerpoint/2010/main" val="1714624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2: Computing Power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pPr lvl="1"/>
            <a:endParaRPr lang="en-US"/>
          </a:p>
          <a:p>
            <a:pPr lvl="1"/>
            <a:endParaRPr lang="en-US"/>
          </a:p>
          <a:p>
            <a:pPr lvl="1"/>
            <a:endParaRPr lang="en-US"/>
          </a:p>
        </p:txBody>
      </p:sp>
      <p:pic>
        <p:nvPicPr>
          <p:cNvPr id="2" name="Picture 1">
            <a:extLst>
              <a:ext uri="{FF2B5EF4-FFF2-40B4-BE49-F238E27FC236}">
                <a16:creationId xmlns:a16="http://schemas.microsoft.com/office/drawing/2014/main" id="{FE496156-A0EB-8419-28F2-74462F06800D}"/>
              </a:ext>
            </a:extLst>
          </p:cNvPr>
          <p:cNvPicPr>
            <a:picLocks noChangeAspect="1"/>
          </p:cNvPicPr>
          <p:nvPr/>
        </p:nvPicPr>
        <p:blipFill>
          <a:blip r:embed="rId3"/>
          <a:stretch>
            <a:fillRect/>
          </a:stretch>
        </p:blipFill>
        <p:spPr>
          <a:xfrm>
            <a:off x="4686630" y="2698370"/>
            <a:ext cx="3697953" cy="2055870"/>
          </a:xfrm>
          <a:prstGeom prst="rect">
            <a:avLst/>
          </a:prstGeom>
        </p:spPr>
      </p:pic>
      <p:sp>
        <p:nvSpPr>
          <p:cNvPr id="6" name="TextBox 5">
            <a:extLst>
              <a:ext uri="{FF2B5EF4-FFF2-40B4-BE49-F238E27FC236}">
                <a16:creationId xmlns:a16="http://schemas.microsoft.com/office/drawing/2014/main" id="{37F8432C-6D20-F9F1-8D27-4BAE44323D09}"/>
              </a:ext>
            </a:extLst>
          </p:cNvPr>
          <p:cNvSpPr txBox="1"/>
          <p:nvPr/>
        </p:nvSpPr>
        <p:spPr>
          <a:xfrm>
            <a:off x="1187789" y="4754240"/>
            <a:ext cx="7803572" cy="253916"/>
          </a:xfrm>
          <a:prstGeom prst="rect">
            <a:avLst/>
          </a:prstGeom>
          <a:noFill/>
        </p:spPr>
        <p:txBody>
          <a:bodyPr wrap="square">
            <a:spAutoFit/>
          </a:bodyPr>
          <a:lstStyle/>
          <a:p>
            <a:r>
              <a:rPr lang="en-US" sz="1050"/>
              <a:t>Image source: https://</a:t>
            </a:r>
            <a:r>
              <a:rPr lang="en-US" sz="1050" err="1"/>
              <a:t>developer.nvidia.com</a:t>
            </a:r>
            <a:r>
              <a:rPr lang="en-US" sz="1050"/>
              <a:t>/blog/scaling-language-model-training-to-a-trillion-parameters-using-megatron/</a:t>
            </a:r>
          </a:p>
        </p:txBody>
      </p:sp>
      <p:sp>
        <p:nvSpPr>
          <p:cNvPr id="3" name="Text Placeholder 2">
            <a:extLst>
              <a:ext uri="{FF2B5EF4-FFF2-40B4-BE49-F238E27FC236}">
                <a16:creationId xmlns:a16="http://schemas.microsoft.com/office/drawing/2014/main" id="{E91CA683-AF81-3A7F-F5C3-2C061D8AA4FD}"/>
              </a:ext>
            </a:extLst>
          </p:cNvPr>
          <p:cNvSpPr txBox="1">
            <a:spLocks/>
          </p:cNvSpPr>
          <p:nvPr/>
        </p:nvSpPr>
        <p:spPr>
          <a:xfrm>
            <a:off x="535491" y="1401646"/>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Fast processors for deep learning! </a:t>
            </a:r>
          </a:p>
          <a:p>
            <a:pPr marL="0" indent="0">
              <a:buNone/>
            </a:pPr>
            <a:br>
              <a:rPr lang="en-US"/>
            </a:br>
            <a:endParaRPr lang="en-US"/>
          </a:p>
          <a:p>
            <a:r>
              <a:rPr lang="en-US"/>
              <a:t>Cheaper computing power</a:t>
            </a:r>
            <a:br>
              <a:rPr lang="en-US"/>
            </a:br>
            <a:r>
              <a:rPr lang="en-US"/>
              <a:t>over time.</a:t>
            </a:r>
            <a:br>
              <a:rPr lang="en-US"/>
            </a:br>
            <a:br>
              <a:rPr lang="en-US"/>
            </a:br>
            <a:endParaRPr lang="en-US"/>
          </a:p>
          <a:p>
            <a:r>
              <a:rPr lang="en-US"/>
              <a:t>Distributed training/inference</a:t>
            </a:r>
            <a:br>
              <a:rPr lang="en-US"/>
            </a:br>
            <a:r>
              <a:rPr lang="en-US"/>
              <a:t>allows us to scale to a larger</a:t>
            </a:r>
            <a:br>
              <a:rPr lang="en-US"/>
            </a:br>
            <a:r>
              <a:rPr lang="en-US"/>
              <a:t>set of processors.   </a:t>
            </a:r>
          </a:p>
        </p:txBody>
      </p:sp>
      <p:pic>
        <p:nvPicPr>
          <p:cNvPr id="3076" name="Picture 4" descr="What Is Distributed Training?">
            <a:extLst>
              <a:ext uri="{FF2B5EF4-FFF2-40B4-BE49-F238E27FC236}">
                <a16:creationId xmlns:a16="http://schemas.microsoft.com/office/drawing/2014/main" id="{7145D492-9232-DBE5-239C-9D5D6B360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56" t="39771" r="2104" b="7568"/>
          <a:stretch/>
        </p:blipFill>
        <p:spPr bwMode="auto">
          <a:xfrm>
            <a:off x="5338401" y="917526"/>
            <a:ext cx="2394409" cy="166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17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a:t>Advances in optimization</a:t>
            </a:r>
          </a:p>
          <a:p>
            <a:pPr marL="342900" lvl="1" indent="0">
              <a:buNone/>
            </a:pPr>
            <a:endParaRPr lang="en-US"/>
          </a:p>
          <a:p>
            <a:pPr lvl="1"/>
            <a:endParaRPr lang="en-US"/>
          </a:p>
          <a:p>
            <a:pPr lvl="1"/>
            <a:endParaRPr lang="en-US"/>
          </a:p>
        </p:txBody>
      </p:sp>
      <p:pic>
        <p:nvPicPr>
          <p:cNvPr id="3" name="Picture 2">
            <a:extLst>
              <a:ext uri="{FF2B5EF4-FFF2-40B4-BE49-F238E27FC236}">
                <a16:creationId xmlns:a16="http://schemas.microsoft.com/office/drawing/2014/main" id="{2BD291F8-DC01-5740-64EF-44F9861900D2}"/>
              </a:ext>
            </a:extLst>
          </p:cNvPr>
          <p:cNvPicPr>
            <a:picLocks noChangeAspect="1"/>
          </p:cNvPicPr>
          <p:nvPr/>
        </p:nvPicPr>
        <p:blipFill>
          <a:blip r:embed="rId3"/>
          <a:stretch>
            <a:fillRect/>
          </a:stretch>
        </p:blipFill>
        <p:spPr>
          <a:xfrm>
            <a:off x="4074396" y="964661"/>
            <a:ext cx="4144187" cy="4028901"/>
          </a:xfrm>
          <a:prstGeom prst="rect">
            <a:avLst/>
          </a:prstGeom>
        </p:spPr>
      </p:pic>
    </p:spTree>
    <p:extLst>
      <p:ext uri="{BB962C8B-B14F-4D97-AF65-F5344CB8AC3E}">
        <p14:creationId xmlns:p14="http://schemas.microsoft.com/office/powerpoint/2010/main" val="2860642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72D6E-774D-3114-9FAE-E60DEABF9331}"/>
              </a:ext>
            </a:extLst>
          </p:cNvPr>
          <p:cNvPicPr>
            <a:picLocks noChangeAspect="1"/>
          </p:cNvPicPr>
          <p:nvPr/>
        </p:nvPicPr>
        <p:blipFill>
          <a:blip r:embed="rId3"/>
          <a:stretch>
            <a:fillRect/>
          </a:stretch>
        </p:blipFill>
        <p:spPr>
          <a:xfrm>
            <a:off x="5546004" y="0"/>
            <a:ext cx="3517313" cy="5143500"/>
          </a:xfrm>
          <a:prstGeom prst="rect">
            <a:avLst/>
          </a:prstGeom>
        </p:spPr>
      </p:pic>
      <p:sp>
        <p:nvSpPr>
          <p:cNvPr id="4" name="Title 3">
            <a:extLst>
              <a:ext uri="{FF2B5EF4-FFF2-40B4-BE49-F238E27FC236}">
                <a16:creationId xmlns:a16="http://schemas.microsoft.com/office/drawing/2014/main" id="{82200C67-5E38-3EB3-5526-FB1DD274FEBF}"/>
              </a:ext>
            </a:extLst>
          </p:cNvPr>
          <p:cNvSpPr>
            <a:spLocks noGrp="1"/>
          </p:cNvSpPr>
          <p:nvPr>
            <p:ph type="title"/>
          </p:nvPr>
        </p:nvSpPr>
        <p:spPr/>
        <p:txBody>
          <a:bodyPr/>
          <a:lstStyle/>
          <a:p>
            <a:r>
              <a:rPr lang="en-US"/>
              <a:t>Force 3: Algorithmic innovations </a:t>
            </a:r>
          </a:p>
        </p:txBody>
      </p:sp>
      <p:sp>
        <p:nvSpPr>
          <p:cNvPr id="5" name="Content Placeholder 4">
            <a:extLst>
              <a:ext uri="{FF2B5EF4-FFF2-40B4-BE49-F238E27FC236}">
                <a16:creationId xmlns:a16="http://schemas.microsoft.com/office/drawing/2014/main" id="{C9D751FE-8793-F757-C2A0-141E4752130E}"/>
              </a:ext>
            </a:extLst>
          </p:cNvPr>
          <p:cNvSpPr>
            <a:spLocks noGrp="1"/>
          </p:cNvSpPr>
          <p:nvPr>
            <p:ph type="body" sz="quarter" idx="16"/>
          </p:nvPr>
        </p:nvSpPr>
        <p:spPr/>
        <p:txBody>
          <a:bodyPr>
            <a:normAutofit/>
          </a:bodyPr>
          <a:lstStyle/>
          <a:p>
            <a:r>
              <a:rPr lang="en-US"/>
              <a:t>Advances in optimization</a:t>
            </a:r>
          </a:p>
          <a:p>
            <a:r>
              <a:rPr lang="en-US"/>
              <a:t>Innovations in model architectures</a:t>
            </a:r>
          </a:p>
          <a:p>
            <a:r>
              <a:rPr lang="en-US"/>
              <a:t>….</a:t>
            </a:r>
          </a:p>
          <a:p>
            <a:pPr marL="342900" lvl="1" indent="0">
              <a:buNone/>
            </a:pPr>
            <a:endParaRPr lang="en-US"/>
          </a:p>
          <a:p>
            <a:pPr lvl="1"/>
            <a:endParaRPr lang="en-US"/>
          </a:p>
          <a:p>
            <a:pPr lvl="1"/>
            <a:endParaRPr lang="en-US"/>
          </a:p>
        </p:txBody>
      </p:sp>
    </p:spTree>
    <p:extLst>
      <p:ext uri="{BB962C8B-B14F-4D97-AF65-F5344CB8AC3E}">
        <p14:creationId xmlns:p14="http://schemas.microsoft.com/office/powerpoint/2010/main" val="917679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CEF070-24ED-B8B3-788D-C69405E3D3B9}"/>
              </a:ext>
            </a:extLst>
          </p:cNvPr>
          <p:cNvSpPr>
            <a:spLocks noGrp="1"/>
          </p:cNvSpPr>
          <p:nvPr>
            <p:ph type="title"/>
          </p:nvPr>
        </p:nvSpPr>
        <p:spPr/>
        <p:txBody>
          <a:bodyPr/>
          <a:lstStyle/>
          <a:p>
            <a:r>
              <a:rPr lang="en-US" dirty="0"/>
              <a:t>The success we dreamed of</a:t>
            </a:r>
          </a:p>
        </p:txBody>
      </p:sp>
      <p:sp>
        <p:nvSpPr>
          <p:cNvPr id="11" name="Text Placeholder 10">
            <a:extLst>
              <a:ext uri="{FF2B5EF4-FFF2-40B4-BE49-F238E27FC236}">
                <a16:creationId xmlns:a16="http://schemas.microsoft.com/office/drawing/2014/main" id="{7E2CDA25-65D3-DA96-6525-E7092939B487}"/>
              </a:ext>
            </a:extLst>
          </p:cNvPr>
          <p:cNvSpPr>
            <a:spLocks noGrp="1"/>
          </p:cNvSpPr>
          <p:nvPr>
            <p:ph type="body" sz="quarter" idx="16"/>
          </p:nvPr>
        </p:nvSpPr>
        <p:spPr/>
        <p:txBody>
          <a:bodyPr/>
          <a:lstStyle/>
          <a:p>
            <a:endParaRPr lang="en-US"/>
          </a:p>
        </p:txBody>
      </p:sp>
      <p:pic>
        <p:nvPicPr>
          <p:cNvPr id="6" name="Picture 2" descr="Explainer: Bard vs ChatGPT: What do we know about Google's AI chatbot? |  Reuters">
            <a:extLst>
              <a:ext uri="{FF2B5EF4-FFF2-40B4-BE49-F238E27FC236}">
                <a16:creationId xmlns:a16="http://schemas.microsoft.com/office/drawing/2014/main" id="{4A12BF36-35AB-C2A8-F840-1013EE52B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394" y="1325896"/>
            <a:ext cx="1549908" cy="15499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 chatbot Claude was introduced with claims of more accurate responses  than ChatGPT - PCJOW">
            <a:extLst>
              <a:ext uri="{FF2B5EF4-FFF2-40B4-BE49-F238E27FC236}">
                <a16:creationId xmlns:a16="http://schemas.microsoft.com/office/drawing/2014/main" id="{0F02FBD7-789C-7FEA-70BA-F47FFD8F44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333"/>
          <a:stretch/>
        </p:blipFill>
        <p:spPr bwMode="auto">
          <a:xfrm>
            <a:off x="886394" y="3020737"/>
            <a:ext cx="1549908" cy="15499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D5628DF-F6E0-4C2B-268E-618AD509397F}"/>
              </a:ext>
            </a:extLst>
          </p:cNvPr>
          <p:cNvSpPr/>
          <p:nvPr/>
        </p:nvSpPr>
        <p:spPr>
          <a:xfrm>
            <a:off x="2592271" y="3020736"/>
            <a:ext cx="1549908" cy="1533903"/>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Box 4">
            <a:extLst>
              <a:ext uri="{FF2B5EF4-FFF2-40B4-BE49-F238E27FC236}">
                <a16:creationId xmlns:a16="http://schemas.microsoft.com/office/drawing/2014/main" id="{E7B36D00-863A-A4B7-3312-A22436AA0B7E}"/>
              </a:ext>
            </a:extLst>
          </p:cNvPr>
          <p:cNvSpPr txBox="1"/>
          <p:nvPr/>
        </p:nvSpPr>
        <p:spPr>
          <a:xfrm>
            <a:off x="4572000" y="2298418"/>
            <a:ext cx="4170063" cy="1384995"/>
          </a:xfrm>
          <a:prstGeom prst="rect">
            <a:avLst/>
          </a:prstGeom>
          <a:noFill/>
        </p:spPr>
        <p:txBody>
          <a:bodyPr wrap="square">
            <a:spAutoFit/>
          </a:bodyPr>
          <a:lstStyle/>
          <a:p>
            <a:r>
              <a:rPr lang="en-US" sz="2100" dirty="0">
                <a:latin typeface="Avenir Book" panose="02000503020000020003" pitchFamily="2" charset="0"/>
              </a:rPr>
              <a:t>Language models that are remarkably capable at solving many important NLP benchmarks.</a:t>
            </a:r>
          </a:p>
        </p:txBody>
      </p:sp>
      <p:pic>
        <p:nvPicPr>
          <p:cNvPr id="6146" name="Picture 2" descr="OLMoE: An open, small, and state-of-the-art mixture-of-experts model | by  Ai2 | Ai2 Blog">
            <a:extLst>
              <a:ext uri="{FF2B5EF4-FFF2-40B4-BE49-F238E27FC236}">
                <a16:creationId xmlns:a16="http://schemas.microsoft.com/office/drawing/2014/main" id="{663E7070-D32F-6340-05BA-D7DAB7A03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561" y="3101888"/>
            <a:ext cx="1481993" cy="704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nk letter with a white background&#10;&#10;Description automatically generated">
            <a:extLst>
              <a:ext uri="{FF2B5EF4-FFF2-40B4-BE49-F238E27FC236}">
                <a16:creationId xmlns:a16="http://schemas.microsoft.com/office/drawing/2014/main" id="{0559080A-D2EF-E5BA-1E9F-0859B3EA4160}"/>
              </a:ext>
            </a:extLst>
          </p:cNvPr>
          <p:cNvPicPr>
            <a:picLocks noChangeAspect="1"/>
          </p:cNvPicPr>
          <p:nvPr/>
        </p:nvPicPr>
        <p:blipFill>
          <a:blip r:embed="rId6"/>
          <a:stretch>
            <a:fillRect/>
          </a:stretch>
        </p:blipFill>
        <p:spPr>
          <a:xfrm>
            <a:off x="2620663" y="3835313"/>
            <a:ext cx="1455024" cy="634159"/>
          </a:xfrm>
          <a:prstGeom prst="rect">
            <a:avLst/>
          </a:prstGeom>
        </p:spPr>
      </p:pic>
      <p:grpSp>
        <p:nvGrpSpPr>
          <p:cNvPr id="16" name="Group 15">
            <a:extLst>
              <a:ext uri="{FF2B5EF4-FFF2-40B4-BE49-F238E27FC236}">
                <a16:creationId xmlns:a16="http://schemas.microsoft.com/office/drawing/2014/main" id="{66F97E1D-3CC1-8B41-1D83-4EB3AF711045}"/>
              </a:ext>
            </a:extLst>
          </p:cNvPr>
          <p:cNvGrpSpPr/>
          <p:nvPr/>
        </p:nvGrpSpPr>
        <p:grpSpPr>
          <a:xfrm>
            <a:off x="2592270" y="1325896"/>
            <a:ext cx="1549908" cy="1549908"/>
            <a:chOff x="3456360" y="1767861"/>
            <a:chExt cx="2066544" cy="2066544"/>
          </a:xfrm>
        </p:grpSpPr>
        <p:sp>
          <p:nvSpPr>
            <p:cNvPr id="14" name="Rectangle 13">
              <a:extLst>
                <a:ext uri="{FF2B5EF4-FFF2-40B4-BE49-F238E27FC236}">
                  <a16:creationId xmlns:a16="http://schemas.microsoft.com/office/drawing/2014/main" id="{AA01624B-8068-766F-702C-9437A13F0531}"/>
                </a:ext>
              </a:extLst>
            </p:cNvPr>
            <p:cNvSpPr/>
            <p:nvPr/>
          </p:nvSpPr>
          <p:spPr>
            <a:xfrm>
              <a:off x="3456360" y="1767861"/>
              <a:ext cx="2066544" cy="206654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5" name="Picture 4" descr="Google Gemini Chatbot Capabilities - 9meters">
              <a:extLst>
                <a:ext uri="{FF2B5EF4-FFF2-40B4-BE49-F238E27FC236}">
                  <a16:creationId xmlns:a16="http://schemas.microsoft.com/office/drawing/2014/main" id="{7D33A37A-3DB8-392C-745F-5D7F0FC5FA4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12" r="14704"/>
            <a:stretch/>
          </p:blipFill>
          <p:spPr bwMode="auto">
            <a:xfrm>
              <a:off x="3494460" y="2127150"/>
              <a:ext cx="2003045" cy="14847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5451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2D83F-1BBC-41BC-D11B-97D6FD0B2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C6C60-D509-4A33-5A06-F9351AE0B073}"/>
              </a:ext>
            </a:extLst>
          </p:cNvPr>
          <p:cNvSpPr>
            <a:spLocks noGrp="1"/>
          </p:cNvSpPr>
          <p:nvPr>
            <p:ph type="title"/>
          </p:nvPr>
        </p:nvSpPr>
        <p:spPr/>
        <p:txBody>
          <a:bodyPr>
            <a:normAutofit/>
          </a:bodyPr>
          <a:lstStyle/>
          <a:p>
            <a:r>
              <a:rPr lang="en-US"/>
              <a:t>Why This Course? </a:t>
            </a:r>
          </a:p>
        </p:txBody>
      </p:sp>
      <p:pic>
        <p:nvPicPr>
          <p:cNvPr id="7" name="Picture 6">
            <a:extLst>
              <a:ext uri="{FF2B5EF4-FFF2-40B4-BE49-F238E27FC236}">
                <a16:creationId xmlns:a16="http://schemas.microsoft.com/office/drawing/2014/main" id="{5DA5DF87-33F8-EC84-A158-353A8C570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CB2B8B-2FC4-86E3-799D-02BDEA37DCEC}"/>
              </a:ext>
            </a:extLst>
          </p:cNvPr>
          <p:cNvPicPr>
            <a:picLocks noChangeAspect="1"/>
          </p:cNvPicPr>
          <p:nvPr/>
        </p:nvPicPr>
        <p:blipFill>
          <a:blip r:embed="rId4"/>
          <a:stretch>
            <a:fillRect/>
          </a:stretch>
        </p:blipFill>
        <p:spPr>
          <a:xfrm>
            <a:off x="685800" y="1462525"/>
            <a:ext cx="7772400" cy="3471514"/>
          </a:xfrm>
          <a:prstGeom prst="rect">
            <a:avLst/>
          </a:prstGeom>
        </p:spPr>
      </p:pic>
    </p:spTree>
    <p:extLst>
      <p:ext uri="{BB962C8B-B14F-4D97-AF65-F5344CB8AC3E}">
        <p14:creationId xmlns:p14="http://schemas.microsoft.com/office/powerpoint/2010/main" val="1958001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9A618-DBF5-0A5D-6B73-6CF15B29404D}"/>
              </a:ext>
            </a:extLst>
          </p:cNvPr>
          <p:cNvSpPr>
            <a:spLocks noGrp="1"/>
          </p:cNvSpPr>
          <p:nvPr>
            <p:ph type="title"/>
          </p:nvPr>
        </p:nvSpPr>
        <p:spPr/>
        <p:txBody>
          <a:bodyPr/>
          <a:lstStyle/>
          <a:p>
            <a:r>
              <a:rPr lang="en-US"/>
              <a:t>Current state of Self-supervised Models </a:t>
            </a:r>
          </a:p>
        </p:txBody>
      </p:sp>
      <p:sp>
        <p:nvSpPr>
          <p:cNvPr id="3" name="Content Placeholder 2">
            <a:extLst>
              <a:ext uri="{FF2B5EF4-FFF2-40B4-BE49-F238E27FC236}">
                <a16:creationId xmlns:a16="http://schemas.microsoft.com/office/drawing/2014/main" id="{69A14ADB-FB8B-0961-00EF-0D4B635F4383}"/>
              </a:ext>
            </a:extLst>
          </p:cNvPr>
          <p:cNvSpPr>
            <a:spLocks noGrp="1"/>
          </p:cNvSpPr>
          <p:nvPr>
            <p:ph type="body" sz="quarter" idx="16"/>
          </p:nvPr>
        </p:nvSpPr>
        <p:spPr/>
        <p:txBody>
          <a:bodyPr/>
          <a:lstStyle/>
          <a:p>
            <a:r>
              <a:rPr lang="en-US" sz="1800" dirty="0"/>
              <a:t>Almost every AI model is based on Neural networks</a:t>
            </a:r>
          </a:p>
          <a:p>
            <a:r>
              <a:rPr lang="en-US" sz="1800" dirty="0"/>
              <a:t>Performance is consistently improving with scale</a:t>
            </a:r>
          </a:p>
          <a:p>
            <a:pPr lvl="1"/>
            <a:r>
              <a:rPr lang="en-US" sz="1800" dirty="0"/>
              <a:t>More training data</a:t>
            </a:r>
          </a:p>
          <a:p>
            <a:pPr lvl="1"/>
            <a:r>
              <a:rPr lang="en-US" sz="1800" dirty="0"/>
              <a:t>Larger models (number of neural network parameters)</a:t>
            </a:r>
          </a:p>
          <a:p>
            <a:pPr lvl="1"/>
            <a:endParaRPr lang="en-US" sz="1800" dirty="0"/>
          </a:p>
          <a:p>
            <a:pPr lvl="1"/>
            <a:endParaRPr lang="en-US" sz="1800" dirty="0"/>
          </a:p>
        </p:txBody>
      </p:sp>
      <p:sp>
        <p:nvSpPr>
          <p:cNvPr id="4" name="TextBox 3">
            <a:extLst>
              <a:ext uri="{FF2B5EF4-FFF2-40B4-BE49-F238E27FC236}">
                <a16:creationId xmlns:a16="http://schemas.microsoft.com/office/drawing/2014/main" id="{D9F29C45-8631-67C3-338A-06CD4AC9D17F}"/>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2060257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dirty="0"/>
              <a:t>State-of-the-art models are </a:t>
            </a:r>
            <a:br>
              <a:rPr lang="en-US" dirty="0"/>
            </a:br>
            <a:r>
              <a:rPr lang="en-US" dirty="0"/>
              <a:t>hundreds of billions of parameters </a:t>
            </a:r>
          </a:p>
        </p:txBody>
      </p:sp>
      <p:sp>
        <p:nvSpPr>
          <p:cNvPr id="6" name="TextBox 5">
            <a:extLst>
              <a:ext uri="{FF2B5EF4-FFF2-40B4-BE49-F238E27FC236}">
                <a16:creationId xmlns:a16="http://schemas.microsoft.com/office/drawing/2014/main" id="{875FB94C-D6E7-66A2-2457-1DF59D83AFC1}"/>
              </a:ext>
            </a:extLst>
          </p:cNvPr>
          <p:cNvSpPr txBox="1"/>
          <p:nvPr/>
        </p:nvSpPr>
        <p:spPr>
          <a:xfrm>
            <a:off x="4047193" y="4589425"/>
            <a:ext cx="5070764" cy="230832"/>
          </a:xfrm>
          <a:prstGeom prst="rect">
            <a:avLst/>
          </a:prstGeom>
          <a:noFill/>
        </p:spPr>
        <p:txBody>
          <a:bodyPr wrap="square">
            <a:spAutoFit/>
          </a:bodyPr>
          <a:lstStyle/>
          <a:p>
            <a:r>
              <a:rPr lang="en-US" sz="900"/>
              <a:t>Image from: In AI, is bigger always better? https://</a:t>
            </a:r>
            <a:r>
              <a:rPr lang="en-US" sz="900" err="1"/>
              <a:t>www.nature.com</a:t>
            </a:r>
            <a:r>
              <a:rPr lang="en-US" sz="900"/>
              <a:t>/articles/d41586-023-00641-w</a:t>
            </a:r>
          </a:p>
        </p:txBody>
      </p:sp>
      <p:sp>
        <p:nvSpPr>
          <p:cNvPr id="7" name="TextBox 6">
            <a:extLst>
              <a:ext uri="{FF2B5EF4-FFF2-40B4-BE49-F238E27FC236}">
                <a16:creationId xmlns:a16="http://schemas.microsoft.com/office/drawing/2014/main" id="{CEC6A2D5-56DB-1AEA-CA2C-44A222CF78E1}"/>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pic>
        <p:nvPicPr>
          <p:cNvPr id="4" name="Picture 3">
            <a:extLst>
              <a:ext uri="{FF2B5EF4-FFF2-40B4-BE49-F238E27FC236}">
                <a16:creationId xmlns:a16="http://schemas.microsoft.com/office/drawing/2014/main" id="{77D64818-57D0-742F-393E-5E3F9F214859}"/>
              </a:ext>
            </a:extLst>
          </p:cNvPr>
          <p:cNvPicPr>
            <a:picLocks noChangeAspect="1"/>
          </p:cNvPicPr>
          <p:nvPr/>
        </p:nvPicPr>
        <p:blipFill>
          <a:blip r:embed="rId2"/>
          <a:stretch>
            <a:fillRect/>
          </a:stretch>
        </p:blipFill>
        <p:spPr>
          <a:xfrm>
            <a:off x="3929335" y="1305550"/>
            <a:ext cx="4784069" cy="3263504"/>
          </a:xfrm>
          <a:prstGeom prst="rect">
            <a:avLst/>
          </a:prstGeom>
        </p:spPr>
      </p:pic>
    </p:spTree>
    <p:extLst>
      <p:ext uri="{BB962C8B-B14F-4D97-AF65-F5344CB8AC3E}">
        <p14:creationId xmlns:p14="http://schemas.microsoft.com/office/powerpoint/2010/main" val="3643399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85A4-C019-2E56-ABCF-A088791711D6}"/>
              </a:ext>
            </a:extLst>
          </p:cNvPr>
          <p:cNvSpPr>
            <a:spLocks noGrp="1"/>
          </p:cNvSpPr>
          <p:nvPr>
            <p:ph type="title"/>
          </p:nvPr>
        </p:nvSpPr>
        <p:spPr/>
        <p:txBody>
          <a:bodyPr/>
          <a:lstStyle/>
          <a:p>
            <a:r>
              <a:rPr lang="en-US"/>
              <a:t>Current state of Self-supervised Models </a:t>
            </a:r>
          </a:p>
        </p:txBody>
      </p:sp>
      <p:sp>
        <p:nvSpPr>
          <p:cNvPr id="3" name="Content Placeholder 2">
            <a:extLst>
              <a:ext uri="{FF2B5EF4-FFF2-40B4-BE49-F238E27FC236}">
                <a16:creationId xmlns:a16="http://schemas.microsoft.com/office/drawing/2014/main" id="{0BF7DC0B-FFA8-A936-9300-157BCD1B7124}"/>
              </a:ext>
            </a:extLst>
          </p:cNvPr>
          <p:cNvSpPr>
            <a:spLocks noGrp="1"/>
          </p:cNvSpPr>
          <p:nvPr>
            <p:ph type="body" sz="quarter" idx="16"/>
          </p:nvPr>
        </p:nvSpPr>
        <p:spPr/>
        <p:txBody>
          <a:bodyPr/>
          <a:lstStyle/>
          <a:p>
            <a:pPr marL="0" indent="0">
              <a:buNone/>
            </a:pPr>
            <a:r>
              <a:rPr lang="en-US" dirty="0"/>
              <a:t>State-of-the-art models are </a:t>
            </a:r>
            <a:br>
              <a:rPr lang="en-US" dirty="0"/>
            </a:br>
            <a:r>
              <a:rPr lang="en-US" dirty="0"/>
              <a:t>hundreds of billions of parameters </a:t>
            </a:r>
          </a:p>
          <a:p>
            <a:pPr marL="0" indent="0">
              <a:buNone/>
            </a:pPr>
            <a:endParaRPr lang="en-US" dirty="0"/>
          </a:p>
          <a:p>
            <a:pPr marL="0" indent="0">
              <a:buNone/>
            </a:pPr>
            <a:r>
              <a:rPr lang="en-US" dirty="0"/>
              <a:t>Trained on vast amounts of data </a:t>
            </a:r>
            <a:br>
              <a:rPr lang="en-US" dirty="0"/>
            </a:br>
            <a:r>
              <a:rPr lang="en-US" dirty="0"/>
              <a:t>(Trillions of tokens)</a:t>
            </a:r>
          </a:p>
        </p:txBody>
      </p:sp>
      <p:pic>
        <p:nvPicPr>
          <p:cNvPr id="11" name="Picture 10">
            <a:extLst>
              <a:ext uri="{FF2B5EF4-FFF2-40B4-BE49-F238E27FC236}">
                <a16:creationId xmlns:a16="http://schemas.microsoft.com/office/drawing/2014/main" id="{34E781B3-C906-1F72-F2B2-1E91A63EC740}"/>
              </a:ext>
            </a:extLst>
          </p:cNvPr>
          <p:cNvPicPr>
            <a:picLocks noChangeAspect="1"/>
          </p:cNvPicPr>
          <p:nvPr/>
        </p:nvPicPr>
        <p:blipFill>
          <a:blip r:embed="rId2"/>
          <a:stretch>
            <a:fillRect/>
          </a:stretch>
        </p:blipFill>
        <p:spPr>
          <a:xfrm>
            <a:off x="3929335" y="1305550"/>
            <a:ext cx="4784069" cy="3263504"/>
          </a:xfrm>
          <a:prstGeom prst="rect">
            <a:avLst/>
          </a:prstGeom>
        </p:spPr>
      </p:pic>
      <p:cxnSp>
        <p:nvCxnSpPr>
          <p:cNvPr id="5" name="Straight Arrow Connector 4">
            <a:extLst>
              <a:ext uri="{FF2B5EF4-FFF2-40B4-BE49-F238E27FC236}">
                <a16:creationId xmlns:a16="http://schemas.microsoft.com/office/drawing/2014/main" id="{D2A71D3D-A3E4-C9AB-2F7C-74D815765FA2}"/>
              </a:ext>
            </a:extLst>
          </p:cNvPr>
          <p:cNvCxnSpPr>
            <a:cxnSpLocks/>
          </p:cNvCxnSpPr>
          <p:nvPr/>
        </p:nvCxnSpPr>
        <p:spPr>
          <a:xfrm>
            <a:off x="7648335" y="1812226"/>
            <a:ext cx="6130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F2FB8AC-420A-7356-16ED-965365A19378}"/>
              </a:ext>
            </a:extLst>
          </p:cNvPr>
          <p:cNvPicPr>
            <a:picLocks noChangeAspect="1"/>
          </p:cNvPicPr>
          <p:nvPr/>
        </p:nvPicPr>
        <p:blipFill>
          <a:blip r:embed="rId3"/>
          <a:stretch>
            <a:fillRect/>
          </a:stretch>
        </p:blipFill>
        <p:spPr>
          <a:xfrm>
            <a:off x="7164632" y="1567558"/>
            <a:ext cx="483704" cy="486087"/>
          </a:xfrm>
          <a:prstGeom prst="rect">
            <a:avLst/>
          </a:prstGeom>
        </p:spPr>
      </p:pic>
      <p:cxnSp>
        <p:nvCxnSpPr>
          <p:cNvPr id="8" name="Straight Arrow Connector 7">
            <a:extLst>
              <a:ext uri="{FF2B5EF4-FFF2-40B4-BE49-F238E27FC236}">
                <a16:creationId xmlns:a16="http://schemas.microsoft.com/office/drawing/2014/main" id="{9ED39A83-2D3E-5039-4A50-AE6B7B63F606}"/>
              </a:ext>
            </a:extLst>
          </p:cNvPr>
          <p:cNvCxnSpPr>
            <a:cxnSpLocks/>
          </p:cNvCxnSpPr>
          <p:nvPr/>
        </p:nvCxnSpPr>
        <p:spPr>
          <a:xfrm>
            <a:off x="8261399" y="1420277"/>
            <a:ext cx="75334" cy="2945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15C1AA2-A26B-863D-1847-6F60790E28EA}"/>
              </a:ext>
            </a:extLst>
          </p:cNvPr>
          <p:cNvPicPr>
            <a:picLocks noChangeAspect="1"/>
          </p:cNvPicPr>
          <p:nvPr/>
        </p:nvPicPr>
        <p:blipFill>
          <a:blip r:embed="rId4"/>
          <a:stretch>
            <a:fillRect/>
          </a:stretch>
        </p:blipFill>
        <p:spPr>
          <a:xfrm>
            <a:off x="7898305" y="869123"/>
            <a:ext cx="524956" cy="483561"/>
          </a:xfrm>
          <a:prstGeom prst="rect">
            <a:avLst/>
          </a:prstGeom>
        </p:spPr>
      </p:pic>
      <p:sp>
        <p:nvSpPr>
          <p:cNvPr id="14" name="TextBox 13">
            <a:extLst>
              <a:ext uri="{FF2B5EF4-FFF2-40B4-BE49-F238E27FC236}">
                <a16:creationId xmlns:a16="http://schemas.microsoft.com/office/drawing/2014/main" id="{29FAF0ED-35C7-7F83-FA30-0F21AEDF8AC1}"/>
              </a:ext>
            </a:extLst>
          </p:cNvPr>
          <p:cNvSpPr txBox="1"/>
          <p:nvPr/>
        </p:nvSpPr>
        <p:spPr>
          <a:xfrm>
            <a:off x="6515726" y="1724921"/>
            <a:ext cx="580608" cy="253916"/>
          </a:xfrm>
          <a:prstGeom prst="rect">
            <a:avLst/>
          </a:prstGeom>
          <a:noFill/>
        </p:spPr>
        <p:txBody>
          <a:bodyPr wrap="none" rtlCol="0">
            <a:spAutoFit/>
          </a:bodyPr>
          <a:lstStyle/>
          <a:p>
            <a:r>
              <a:rPr lang="en-US" sz="1050"/>
              <a:t>GPT-3</a:t>
            </a:r>
          </a:p>
        </p:txBody>
      </p:sp>
      <p:sp>
        <p:nvSpPr>
          <p:cNvPr id="15" name="TextBox 14">
            <a:extLst>
              <a:ext uri="{FF2B5EF4-FFF2-40B4-BE49-F238E27FC236}">
                <a16:creationId xmlns:a16="http://schemas.microsoft.com/office/drawing/2014/main" id="{44D86575-3482-65F3-B2F2-0CB721532235}"/>
              </a:ext>
            </a:extLst>
          </p:cNvPr>
          <p:cNvSpPr txBox="1"/>
          <p:nvPr/>
        </p:nvSpPr>
        <p:spPr>
          <a:xfrm>
            <a:off x="7304351" y="943479"/>
            <a:ext cx="551754" cy="253916"/>
          </a:xfrm>
          <a:prstGeom prst="rect">
            <a:avLst/>
          </a:prstGeom>
          <a:noFill/>
        </p:spPr>
        <p:txBody>
          <a:bodyPr wrap="none" rtlCol="0">
            <a:spAutoFit/>
          </a:bodyPr>
          <a:lstStyle/>
          <a:p>
            <a:r>
              <a:rPr lang="en-US" sz="1050"/>
              <a:t>PALM</a:t>
            </a:r>
          </a:p>
        </p:txBody>
      </p:sp>
      <p:cxnSp>
        <p:nvCxnSpPr>
          <p:cNvPr id="16" name="Straight Arrow Connector 15">
            <a:extLst>
              <a:ext uri="{FF2B5EF4-FFF2-40B4-BE49-F238E27FC236}">
                <a16:creationId xmlns:a16="http://schemas.microsoft.com/office/drawing/2014/main" id="{F1C0B86D-527A-153A-90ED-B1B6171EE749}"/>
              </a:ext>
            </a:extLst>
          </p:cNvPr>
          <p:cNvCxnSpPr>
            <a:cxnSpLocks/>
          </p:cNvCxnSpPr>
          <p:nvPr/>
        </p:nvCxnSpPr>
        <p:spPr>
          <a:xfrm flipV="1">
            <a:off x="7406483" y="1986836"/>
            <a:ext cx="930250" cy="3288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Meta Logo and symbol, meaning, history, PNG">
            <a:extLst>
              <a:ext uri="{FF2B5EF4-FFF2-40B4-BE49-F238E27FC236}">
                <a16:creationId xmlns:a16="http://schemas.microsoft.com/office/drawing/2014/main" id="{E9695E57-3103-7A03-167A-E5261804F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5189" y="2233607"/>
            <a:ext cx="535724" cy="30134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30EBE9C-14C0-AE77-9960-825A489264E1}"/>
              </a:ext>
            </a:extLst>
          </p:cNvPr>
          <p:cNvSpPr txBox="1"/>
          <p:nvPr/>
        </p:nvSpPr>
        <p:spPr>
          <a:xfrm>
            <a:off x="6192564" y="2257952"/>
            <a:ext cx="627095" cy="253916"/>
          </a:xfrm>
          <a:prstGeom prst="rect">
            <a:avLst/>
          </a:prstGeom>
          <a:noFill/>
        </p:spPr>
        <p:txBody>
          <a:bodyPr wrap="none" rtlCol="0">
            <a:spAutoFit/>
          </a:bodyPr>
          <a:lstStyle/>
          <a:p>
            <a:r>
              <a:rPr lang="en-US" sz="1050"/>
              <a:t>LLAMA</a:t>
            </a:r>
          </a:p>
        </p:txBody>
      </p:sp>
      <p:sp>
        <p:nvSpPr>
          <p:cNvPr id="4" name="TextBox 3">
            <a:extLst>
              <a:ext uri="{FF2B5EF4-FFF2-40B4-BE49-F238E27FC236}">
                <a16:creationId xmlns:a16="http://schemas.microsoft.com/office/drawing/2014/main" id="{3B2BCBB1-5DE8-A0FE-62D6-81724FC87631}"/>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
        <p:nvSpPr>
          <p:cNvPr id="7" name="TextBox 6">
            <a:extLst>
              <a:ext uri="{FF2B5EF4-FFF2-40B4-BE49-F238E27FC236}">
                <a16:creationId xmlns:a16="http://schemas.microsoft.com/office/drawing/2014/main" id="{F999743D-8BEE-8B57-C69D-71DEF31D3575}"/>
              </a:ext>
            </a:extLst>
          </p:cNvPr>
          <p:cNvSpPr txBox="1"/>
          <p:nvPr/>
        </p:nvSpPr>
        <p:spPr>
          <a:xfrm>
            <a:off x="4047193" y="4589425"/>
            <a:ext cx="5070764" cy="230832"/>
          </a:xfrm>
          <a:prstGeom prst="rect">
            <a:avLst/>
          </a:prstGeom>
          <a:noFill/>
        </p:spPr>
        <p:txBody>
          <a:bodyPr wrap="square">
            <a:spAutoFit/>
          </a:bodyPr>
          <a:lstStyle/>
          <a:p>
            <a:r>
              <a:rPr lang="en-US" sz="900"/>
              <a:t>Image from: In AI, is bigger always better? https://</a:t>
            </a:r>
            <a:r>
              <a:rPr lang="en-US" sz="900" err="1"/>
              <a:t>www.nature.com</a:t>
            </a:r>
            <a:r>
              <a:rPr lang="en-US" sz="900"/>
              <a:t>/articles/d41586-023-00641-w</a:t>
            </a:r>
          </a:p>
        </p:txBody>
      </p:sp>
    </p:spTree>
    <p:extLst>
      <p:ext uri="{BB962C8B-B14F-4D97-AF65-F5344CB8AC3E}">
        <p14:creationId xmlns:p14="http://schemas.microsoft.com/office/powerpoint/2010/main" val="7349782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Tree>
    <p:extLst>
      <p:ext uri="{BB962C8B-B14F-4D97-AF65-F5344CB8AC3E}">
        <p14:creationId xmlns:p14="http://schemas.microsoft.com/office/powerpoint/2010/main" val="3264592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2" name="Rounded Rectangular Callout 1">
            <a:extLst>
              <a:ext uri="{FF2B5EF4-FFF2-40B4-BE49-F238E27FC236}">
                <a16:creationId xmlns:a16="http://schemas.microsoft.com/office/drawing/2014/main" id="{90B1C577-680D-6F22-6585-3475A7C5CEB6}"/>
              </a:ext>
            </a:extLst>
          </p:cNvPr>
          <p:cNvSpPr/>
          <p:nvPr/>
        </p:nvSpPr>
        <p:spPr>
          <a:xfrm>
            <a:off x="4243936" y="1976436"/>
            <a:ext cx="4202723" cy="857543"/>
          </a:xfrm>
          <a:prstGeom prst="wedgeRoundRectCallout">
            <a:avLst>
              <a:gd name="adj1" fmla="val -57564"/>
              <a:gd name="adj2" fmla="val -2111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Our models are </a:t>
            </a:r>
            <a:br>
              <a:rPr lang="en-US" sz="2000">
                <a:solidFill>
                  <a:schemeClr val="tx1"/>
                </a:solidFill>
              </a:rPr>
            </a:br>
            <a:r>
              <a:rPr lang="en-US" sz="2000">
                <a:solidFill>
                  <a:schemeClr val="tx1"/>
                </a:solidFill>
              </a:rPr>
              <a:t>more than just “pretrained”!</a:t>
            </a:r>
          </a:p>
        </p:txBody>
      </p:sp>
    </p:spTree>
    <p:extLst>
      <p:ext uri="{BB962C8B-B14F-4D97-AF65-F5344CB8AC3E}">
        <p14:creationId xmlns:p14="http://schemas.microsoft.com/office/powerpoint/2010/main" val="1851524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2" name="Rounded Rectangular Callout 1">
            <a:extLst>
              <a:ext uri="{FF2B5EF4-FFF2-40B4-BE49-F238E27FC236}">
                <a16:creationId xmlns:a16="http://schemas.microsoft.com/office/drawing/2014/main" id="{90B1C577-680D-6F22-6585-3475A7C5CEB6}"/>
              </a:ext>
            </a:extLst>
          </p:cNvPr>
          <p:cNvSpPr/>
          <p:nvPr/>
        </p:nvSpPr>
        <p:spPr>
          <a:xfrm>
            <a:off x="4274544" y="2157923"/>
            <a:ext cx="4109291"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 Models that generate content</a:t>
            </a:r>
          </a:p>
        </p:txBody>
      </p:sp>
    </p:spTree>
    <p:extLst>
      <p:ext uri="{BB962C8B-B14F-4D97-AF65-F5344CB8AC3E}">
        <p14:creationId xmlns:p14="http://schemas.microsoft.com/office/powerpoint/2010/main" val="3615509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7" name="TextBox 6">
            <a:extLst>
              <a:ext uri="{FF2B5EF4-FFF2-40B4-BE49-F238E27FC236}">
                <a16:creationId xmlns:a16="http://schemas.microsoft.com/office/drawing/2014/main" id="{56F7F142-559A-ABBA-7C2A-40D9791B47FF}"/>
              </a:ext>
            </a:extLst>
          </p:cNvPr>
          <p:cNvSpPr txBox="1"/>
          <p:nvPr/>
        </p:nvSpPr>
        <p:spPr>
          <a:xfrm>
            <a:off x="885825" y="4487745"/>
            <a:ext cx="7372350" cy="253916"/>
          </a:xfrm>
          <a:prstGeom prst="rect">
            <a:avLst/>
          </a:prstGeom>
          <a:noFill/>
        </p:spPr>
        <p:txBody>
          <a:bodyPr wrap="square">
            <a:spAutoFit/>
          </a:bodyPr>
          <a:lstStyle/>
          <a:p>
            <a:pPr algn="ctr"/>
            <a:r>
              <a:rPr lang="en-US" sz="1050"/>
              <a:t>More discussion on naming (</a:t>
            </a:r>
            <a:r>
              <a:rPr lang="en-US" sz="1050" err="1"/>
              <a:t>Bommasani</a:t>
            </a:r>
            <a:r>
              <a:rPr lang="en-US" sz="1050"/>
              <a:t> et al., 2021)    https://</a:t>
            </a:r>
            <a:r>
              <a:rPr lang="en-US" sz="1050" err="1"/>
              <a:t>arxiv.org</a:t>
            </a:r>
            <a:r>
              <a:rPr lang="en-US" sz="1050"/>
              <a:t>/pdf/2108.07258.pdf</a:t>
            </a:r>
          </a:p>
        </p:txBody>
      </p:sp>
      <p:sp>
        <p:nvSpPr>
          <p:cNvPr id="8" name="Rounded Rectangular Callout 7">
            <a:extLst>
              <a:ext uri="{FF2B5EF4-FFF2-40B4-BE49-F238E27FC236}">
                <a16:creationId xmlns:a16="http://schemas.microsoft.com/office/drawing/2014/main" id="{9716233E-7051-1CA8-0FFB-4CE6011EADBB}"/>
              </a:ext>
            </a:extLst>
          </p:cNvPr>
          <p:cNvSpPr/>
          <p:nvPr/>
        </p:nvSpPr>
        <p:spPr>
          <a:xfrm>
            <a:off x="4021158" y="1949989"/>
            <a:ext cx="4759286" cy="897188"/>
          </a:xfrm>
          <a:prstGeom prst="wedgeRoundRectCallout">
            <a:avLst>
              <a:gd name="adj1" fmla="val -60151"/>
              <a:gd name="adj2" fmla="val 51221"/>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 can be used as a foundational component of modern AI systems</a:t>
            </a:r>
          </a:p>
        </p:txBody>
      </p:sp>
      <p:sp>
        <p:nvSpPr>
          <p:cNvPr id="9" name="Rounded Rectangular Callout 8">
            <a:extLst>
              <a:ext uri="{FF2B5EF4-FFF2-40B4-BE49-F238E27FC236}">
                <a16:creationId xmlns:a16="http://schemas.microsoft.com/office/drawing/2014/main" id="{BD0EECB7-9CE4-A31A-6A06-D17754962E72}"/>
              </a:ext>
            </a:extLst>
          </p:cNvPr>
          <p:cNvSpPr/>
          <p:nvPr/>
        </p:nvSpPr>
        <p:spPr>
          <a:xfrm>
            <a:off x="4021158" y="2921409"/>
            <a:ext cx="4759286" cy="897188"/>
          </a:xfrm>
          <a:prstGeom prst="wedgeRoundRectCallout">
            <a:avLst>
              <a:gd name="adj1" fmla="val -59444"/>
              <a:gd name="adj2" fmla="val -41408"/>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That doesn’t mean that these models </a:t>
            </a:r>
            <a:br>
              <a:rPr lang="en-US" sz="2000">
                <a:solidFill>
                  <a:schemeClr val="tx1"/>
                </a:solidFill>
              </a:rPr>
            </a:br>
            <a:r>
              <a:rPr lang="en-US" sz="2000">
                <a:solidFill>
                  <a:schemeClr val="tx1"/>
                </a:solidFill>
              </a:rPr>
              <a:t>are the foundation of AI! </a:t>
            </a:r>
          </a:p>
        </p:txBody>
      </p:sp>
    </p:spTree>
    <p:extLst>
      <p:ext uri="{BB962C8B-B14F-4D97-AF65-F5344CB8AC3E}">
        <p14:creationId xmlns:p14="http://schemas.microsoft.com/office/powerpoint/2010/main" val="81134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
        <p:nvSpPr>
          <p:cNvPr id="9" name="Rounded Rectangular Callout 8">
            <a:extLst>
              <a:ext uri="{FF2B5EF4-FFF2-40B4-BE49-F238E27FC236}">
                <a16:creationId xmlns:a16="http://schemas.microsoft.com/office/drawing/2014/main" id="{BD0EECB7-9CE4-A31A-6A06-D17754962E72}"/>
              </a:ext>
            </a:extLst>
          </p:cNvPr>
          <p:cNvSpPr/>
          <p:nvPr/>
        </p:nvSpPr>
        <p:spPr>
          <a:xfrm>
            <a:off x="3455175" y="3120127"/>
            <a:ext cx="3552310" cy="719408"/>
          </a:xfrm>
          <a:prstGeom prst="wedgeRoundRectCallout">
            <a:avLst>
              <a:gd name="adj1" fmla="val -57684"/>
              <a:gd name="adj2" fmla="val -39852"/>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They’re user-facing </a:t>
            </a:r>
            <a:br>
              <a:rPr lang="en-US" sz="2000">
                <a:solidFill>
                  <a:schemeClr val="tx1"/>
                </a:solidFill>
              </a:rPr>
            </a:br>
            <a:r>
              <a:rPr lang="en-US" sz="2000">
                <a:solidFill>
                  <a:schemeClr val="tx1"/>
                </a:solidFill>
              </a:rPr>
              <a:t>“frontiers” of applications</a:t>
            </a:r>
          </a:p>
        </p:txBody>
      </p:sp>
    </p:spTree>
    <p:extLst>
      <p:ext uri="{BB962C8B-B14F-4D97-AF65-F5344CB8AC3E}">
        <p14:creationId xmlns:p14="http://schemas.microsoft.com/office/powerpoint/2010/main" val="3308219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a:p>
            <a:r>
              <a:rPr lang="en-US" sz="2000"/>
              <a:t>Though they’re not exactly the same. </a:t>
            </a:r>
          </a:p>
        </p:txBody>
      </p:sp>
    </p:spTree>
    <p:extLst>
      <p:ext uri="{BB962C8B-B14F-4D97-AF65-F5344CB8AC3E}">
        <p14:creationId xmlns:p14="http://schemas.microsoft.com/office/powerpoint/2010/main" val="4133460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162726-E6A1-C8C0-BF18-955207E3DC4B}"/>
              </a:ext>
            </a:extLst>
          </p:cNvPr>
          <p:cNvSpPr>
            <a:spLocks noGrp="1"/>
          </p:cNvSpPr>
          <p:nvPr>
            <p:ph type="title"/>
          </p:nvPr>
        </p:nvSpPr>
        <p:spPr/>
        <p:txBody>
          <a:bodyPr/>
          <a:lstStyle/>
          <a:p>
            <a:r>
              <a:rPr lang="en-US"/>
              <a:t>On terminology</a:t>
            </a:r>
          </a:p>
        </p:txBody>
      </p:sp>
      <p:sp>
        <p:nvSpPr>
          <p:cNvPr id="5" name="Text Placeholder 4">
            <a:extLst>
              <a:ext uri="{FF2B5EF4-FFF2-40B4-BE49-F238E27FC236}">
                <a16:creationId xmlns:a16="http://schemas.microsoft.com/office/drawing/2014/main" id="{D0CF5A10-6346-C501-5ABE-D2D88DF0DC80}"/>
              </a:ext>
            </a:extLst>
          </p:cNvPr>
          <p:cNvSpPr>
            <a:spLocks noGrp="1"/>
          </p:cNvSpPr>
          <p:nvPr>
            <p:ph type="body" sz="quarter" idx="16"/>
          </p:nvPr>
        </p:nvSpPr>
        <p:spPr/>
        <p:txBody>
          <a:bodyPr/>
          <a:lstStyle/>
          <a:p>
            <a:r>
              <a:rPr lang="en-US" sz="2000"/>
              <a:t>These names are sometimes used interchangeably: </a:t>
            </a:r>
          </a:p>
          <a:p>
            <a:pPr lvl="1"/>
            <a:r>
              <a:rPr lang="en-US" sz="2000"/>
              <a:t>Self-supervised models</a:t>
            </a:r>
          </a:p>
          <a:p>
            <a:pPr lvl="1"/>
            <a:r>
              <a:rPr lang="en-US" sz="2000"/>
              <a:t>Pre-trained models </a:t>
            </a:r>
          </a:p>
          <a:p>
            <a:pPr lvl="1"/>
            <a:r>
              <a:rPr lang="en-US" sz="2000"/>
              <a:t>Generative AI models</a:t>
            </a:r>
          </a:p>
          <a:p>
            <a:pPr lvl="1"/>
            <a:r>
              <a:rPr lang="en-US" sz="2000"/>
              <a:t>Foundation models</a:t>
            </a:r>
          </a:p>
          <a:p>
            <a:pPr lvl="1"/>
            <a:r>
              <a:rPr lang="en-US" sz="2000"/>
              <a:t>Frontier models</a:t>
            </a:r>
          </a:p>
          <a:p>
            <a:pPr lvl="1"/>
            <a:r>
              <a:rPr lang="en-US" sz="2000"/>
              <a:t>…</a:t>
            </a:r>
          </a:p>
          <a:p>
            <a:pPr marL="342900" lvl="1" indent="0">
              <a:buNone/>
            </a:pPr>
            <a:endParaRPr lang="en-US" sz="2000"/>
          </a:p>
        </p:txBody>
      </p:sp>
      <p:sp>
        <p:nvSpPr>
          <p:cNvPr id="2" name="Rounded Rectangular Callout 1">
            <a:extLst>
              <a:ext uri="{FF2B5EF4-FFF2-40B4-BE49-F238E27FC236}">
                <a16:creationId xmlns:a16="http://schemas.microsoft.com/office/drawing/2014/main" id="{76B7236A-A727-835A-5025-7EF408D56412}"/>
              </a:ext>
            </a:extLst>
          </p:cNvPr>
          <p:cNvSpPr/>
          <p:nvPr/>
        </p:nvSpPr>
        <p:spPr>
          <a:xfrm>
            <a:off x="4911365" y="2487857"/>
            <a:ext cx="3180068" cy="546031"/>
          </a:xfrm>
          <a:prstGeom prst="wedgeRoundRectCallout">
            <a:avLst>
              <a:gd name="adj1" fmla="val -58165"/>
              <a:gd name="adj2" fmla="val 21545"/>
              <a:gd name="adj3" fmla="val 16667"/>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Which is your favorite? 😊</a:t>
            </a:r>
          </a:p>
        </p:txBody>
      </p:sp>
    </p:spTree>
    <p:extLst>
      <p:ext uri="{BB962C8B-B14F-4D97-AF65-F5344CB8AC3E}">
        <p14:creationId xmlns:p14="http://schemas.microsoft.com/office/powerpoint/2010/main" val="361373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FF527-5D9B-5054-38B9-76C8D00F9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ACB2D-8D7A-E661-7A68-1E442AE0C443}"/>
              </a:ext>
            </a:extLst>
          </p:cNvPr>
          <p:cNvSpPr>
            <a:spLocks noGrp="1"/>
          </p:cNvSpPr>
          <p:nvPr>
            <p:ph type="title"/>
          </p:nvPr>
        </p:nvSpPr>
        <p:spPr/>
        <p:txBody>
          <a:bodyPr>
            <a:normAutofit/>
          </a:bodyPr>
          <a:lstStyle/>
          <a:p>
            <a:r>
              <a:rPr lang="en-US"/>
              <a:t>Why This Course? </a:t>
            </a:r>
          </a:p>
        </p:txBody>
      </p:sp>
      <p:pic>
        <p:nvPicPr>
          <p:cNvPr id="7" name="Picture 6">
            <a:extLst>
              <a:ext uri="{FF2B5EF4-FFF2-40B4-BE49-F238E27FC236}">
                <a16:creationId xmlns:a16="http://schemas.microsoft.com/office/drawing/2014/main" id="{24422EFA-6363-0489-F063-06896CB40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08D6D2D-D368-DAEC-59B3-14BE6F866A25}"/>
              </a:ext>
            </a:extLst>
          </p:cNvPr>
          <p:cNvPicPr>
            <a:picLocks noChangeAspect="1"/>
          </p:cNvPicPr>
          <p:nvPr/>
        </p:nvPicPr>
        <p:blipFill>
          <a:blip r:embed="rId4"/>
          <a:stretch>
            <a:fillRect/>
          </a:stretch>
        </p:blipFill>
        <p:spPr>
          <a:xfrm>
            <a:off x="685800" y="1217694"/>
            <a:ext cx="7772400" cy="2979046"/>
          </a:xfrm>
          <a:prstGeom prst="rect">
            <a:avLst/>
          </a:prstGeom>
        </p:spPr>
      </p:pic>
    </p:spTree>
    <p:extLst>
      <p:ext uri="{BB962C8B-B14F-4D97-AF65-F5344CB8AC3E}">
        <p14:creationId xmlns:p14="http://schemas.microsoft.com/office/powerpoint/2010/main" val="3881022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C624065-8206-1639-1D20-FA270C8D2A8F}"/>
              </a:ext>
            </a:extLst>
          </p:cNvPr>
          <p:cNvSpPr/>
          <p:nvPr/>
        </p:nvSpPr>
        <p:spPr>
          <a:xfrm>
            <a:off x="2641889" y="554261"/>
            <a:ext cx="3860223" cy="3875809"/>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5" name="Oval 4">
            <a:extLst>
              <a:ext uri="{FF2B5EF4-FFF2-40B4-BE49-F238E27FC236}">
                <a16:creationId xmlns:a16="http://schemas.microsoft.com/office/drawing/2014/main" id="{CDFE6DCA-0E5A-F234-5502-DB8CB0DFD14D}"/>
              </a:ext>
            </a:extLst>
          </p:cNvPr>
          <p:cNvSpPr/>
          <p:nvPr/>
        </p:nvSpPr>
        <p:spPr>
          <a:xfrm>
            <a:off x="2863994" y="1048617"/>
            <a:ext cx="3416012" cy="3357887"/>
          </a:xfrm>
          <a:prstGeom prst="ellipse">
            <a:avLst/>
          </a:prstGeom>
          <a:solidFill>
            <a:srgbClr val="79ACD8">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6" name="Oval 5">
            <a:extLst>
              <a:ext uri="{FF2B5EF4-FFF2-40B4-BE49-F238E27FC236}">
                <a16:creationId xmlns:a16="http://schemas.microsoft.com/office/drawing/2014/main" id="{89A2110D-1A6C-CA47-7F8D-7DD59EF21DC0}"/>
              </a:ext>
            </a:extLst>
          </p:cNvPr>
          <p:cNvSpPr/>
          <p:nvPr/>
        </p:nvSpPr>
        <p:spPr>
          <a:xfrm>
            <a:off x="3065319" y="1446239"/>
            <a:ext cx="2916598" cy="2889258"/>
          </a:xfrm>
          <a:prstGeom prst="ellipse">
            <a:avLst/>
          </a:prstGeom>
          <a:solidFill>
            <a:srgbClr val="5A8ABD">
              <a:alpha val="29804"/>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7" name="Oval 6">
            <a:extLst>
              <a:ext uri="{FF2B5EF4-FFF2-40B4-BE49-F238E27FC236}">
                <a16:creationId xmlns:a16="http://schemas.microsoft.com/office/drawing/2014/main" id="{D7A198D9-9C9F-9F67-3CDF-606FBD1426D6}"/>
              </a:ext>
            </a:extLst>
          </p:cNvPr>
          <p:cNvSpPr/>
          <p:nvPr/>
        </p:nvSpPr>
        <p:spPr>
          <a:xfrm>
            <a:off x="3216038" y="2157304"/>
            <a:ext cx="2001873" cy="2111842"/>
          </a:xfrm>
          <a:prstGeom prst="ellipse">
            <a:avLst/>
          </a:prstGeom>
          <a:solidFill>
            <a:srgbClr val="92D050">
              <a:alpha val="56078"/>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9" name="Oval 8">
            <a:extLst>
              <a:ext uri="{FF2B5EF4-FFF2-40B4-BE49-F238E27FC236}">
                <a16:creationId xmlns:a16="http://schemas.microsoft.com/office/drawing/2014/main" id="{3167C34B-F893-E213-8769-A28AB250D203}"/>
              </a:ext>
            </a:extLst>
          </p:cNvPr>
          <p:cNvSpPr/>
          <p:nvPr/>
        </p:nvSpPr>
        <p:spPr>
          <a:xfrm>
            <a:off x="3917373" y="1597309"/>
            <a:ext cx="2362632" cy="2449354"/>
          </a:xfrm>
          <a:prstGeom prst="ellipse">
            <a:avLst/>
          </a:prstGeom>
          <a:solidFill>
            <a:srgbClr val="FFF2CC">
              <a:alpha val="47059"/>
            </a:srgbClr>
          </a:solidFill>
          <a:ln w="57150">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50"/>
          </a:p>
        </p:txBody>
      </p:sp>
      <p:sp>
        <p:nvSpPr>
          <p:cNvPr id="10" name="TextBox 9">
            <a:extLst>
              <a:ext uri="{FF2B5EF4-FFF2-40B4-BE49-F238E27FC236}">
                <a16:creationId xmlns:a16="http://schemas.microsoft.com/office/drawing/2014/main" id="{268067BF-67C5-175C-6F72-6F6CB160E821}"/>
              </a:ext>
            </a:extLst>
          </p:cNvPr>
          <p:cNvSpPr txBox="1"/>
          <p:nvPr/>
        </p:nvSpPr>
        <p:spPr>
          <a:xfrm>
            <a:off x="4360335" y="573124"/>
            <a:ext cx="710048" cy="461665"/>
          </a:xfrm>
          <a:prstGeom prst="rect">
            <a:avLst/>
          </a:prstGeom>
          <a:noFill/>
        </p:spPr>
        <p:txBody>
          <a:bodyPr wrap="square" rtlCol="0">
            <a:spAutoFit/>
          </a:bodyPr>
          <a:lstStyle/>
          <a:p>
            <a:r>
              <a:rPr lang="en-US" sz="2400"/>
              <a:t>ML</a:t>
            </a:r>
          </a:p>
        </p:txBody>
      </p:sp>
      <p:sp>
        <p:nvSpPr>
          <p:cNvPr id="11" name="TextBox 10">
            <a:extLst>
              <a:ext uri="{FF2B5EF4-FFF2-40B4-BE49-F238E27FC236}">
                <a16:creationId xmlns:a16="http://schemas.microsoft.com/office/drawing/2014/main" id="{9614BC25-62F6-E98F-ABC7-5DFB37948850}"/>
              </a:ext>
            </a:extLst>
          </p:cNvPr>
          <p:cNvSpPr txBox="1"/>
          <p:nvPr/>
        </p:nvSpPr>
        <p:spPr>
          <a:xfrm>
            <a:off x="3788514" y="1137548"/>
            <a:ext cx="2048419" cy="369332"/>
          </a:xfrm>
          <a:prstGeom prst="rect">
            <a:avLst/>
          </a:prstGeom>
          <a:noFill/>
        </p:spPr>
        <p:txBody>
          <a:bodyPr wrap="square" rtlCol="0">
            <a:spAutoFit/>
          </a:bodyPr>
          <a:lstStyle/>
          <a:p>
            <a:r>
              <a:rPr lang="en-US" sz="1800"/>
              <a:t>Deep learning</a:t>
            </a:r>
          </a:p>
        </p:txBody>
      </p:sp>
      <p:sp>
        <p:nvSpPr>
          <p:cNvPr id="12" name="TextBox 11">
            <a:extLst>
              <a:ext uri="{FF2B5EF4-FFF2-40B4-BE49-F238E27FC236}">
                <a16:creationId xmlns:a16="http://schemas.microsoft.com/office/drawing/2014/main" id="{A6F89232-E34B-0856-1CAB-5FF859D63BD8}"/>
              </a:ext>
            </a:extLst>
          </p:cNvPr>
          <p:cNvSpPr txBox="1"/>
          <p:nvPr/>
        </p:nvSpPr>
        <p:spPr>
          <a:xfrm>
            <a:off x="6833971" y="1823186"/>
            <a:ext cx="2048419" cy="369332"/>
          </a:xfrm>
          <a:prstGeom prst="rect">
            <a:avLst/>
          </a:prstGeom>
          <a:noFill/>
        </p:spPr>
        <p:txBody>
          <a:bodyPr wrap="square" rtlCol="0">
            <a:spAutoFit/>
          </a:bodyPr>
          <a:lstStyle/>
          <a:p>
            <a:r>
              <a:rPr lang="en-US" sz="1800"/>
              <a:t>Generative AI</a:t>
            </a:r>
          </a:p>
        </p:txBody>
      </p:sp>
      <p:sp>
        <p:nvSpPr>
          <p:cNvPr id="13" name="TextBox 12">
            <a:extLst>
              <a:ext uri="{FF2B5EF4-FFF2-40B4-BE49-F238E27FC236}">
                <a16:creationId xmlns:a16="http://schemas.microsoft.com/office/drawing/2014/main" id="{F28C5FAF-9466-08C7-F9EC-9C9EE531CB99}"/>
              </a:ext>
            </a:extLst>
          </p:cNvPr>
          <p:cNvSpPr txBox="1"/>
          <p:nvPr/>
        </p:nvSpPr>
        <p:spPr>
          <a:xfrm>
            <a:off x="284065" y="1695782"/>
            <a:ext cx="2048419" cy="646331"/>
          </a:xfrm>
          <a:prstGeom prst="rect">
            <a:avLst/>
          </a:prstGeom>
          <a:noFill/>
        </p:spPr>
        <p:txBody>
          <a:bodyPr wrap="square" rtlCol="0">
            <a:spAutoFit/>
          </a:bodyPr>
          <a:lstStyle/>
          <a:p>
            <a:r>
              <a:rPr lang="en-US" sz="1800"/>
              <a:t>Self-supervised models</a:t>
            </a:r>
          </a:p>
        </p:txBody>
      </p:sp>
      <p:sp>
        <p:nvSpPr>
          <p:cNvPr id="14" name="TextBox 13">
            <a:extLst>
              <a:ext uri="{FF2B5EF4-FFF2-40B4-BE49-F238E27FC236}">
                <a16:creationId xmlns:a16="http://schemas.microsoft.com/office/drawing/2014/main" id="{AAE650F5-146A-BB88-4B52-56FC7C07DCBE}"/>
              </a:ext>
            </a:extLst>
          </p:cNvPr>
          <p:cNvSpPr txBox="1"/>
          <p:nvPr/>
        </p:nvSpPr>
        <p:spPr>
          <a:xfrm>
            <a:off x="1655566" y="3115334"/>
            <a:ext cx="764217" cy="369332"/>
          </a:xfrm>
          <a:prstGeom prst="rect">
            <a:avLst/>
          </a:prstGeom>
          <a:noFill/>
        </p:spPr>
        <p:txBody>
          <a:bodyPr wrap="square" rtlCol="0">
            <a:spAutoFit/>
          </a:bodyPr>
          <a:lstStyle/>
          <a:p>
            <a:r>
              <a:rPr lang="en-US" sz="1800"/>
              <a:t>LLMs</a:t>
            </a:r>
          </a:p>
        </p:txBody>
      </p:sp>
      <p:sp>
        <p:nvSpPr>
          <p:cNvPr id="15" name="Oval 14">
            <a:extLst>
              <a:ext uri="{FF2B5EF4-FFF2-40B4-BE49-F238E27FC236}">
                <a16:creationId xmlns:a16="http://schemas.microsoft.com/office/drawing/2014/main" id="{45D67BF8-ACC0-0AE5-0C25-DC2E3F79696C}"/>
              </a:ext>
            </a:extLst>
          </p:cNvPr>
          <p:cNvSpPr/>
          <p:nvPr/>
        </p:nvSpPr>
        <p:spPr>
          <a:xfrm>
            <a:off x="5007657" y="1939577"/>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7" name="Straight Arrow Connector 16">
            <a:extLst>
              <a:ext uri="{FF2B5EF4-FFF2-40B4-BE49-F238E27FC236}">
                <a16:creationId xmlns:a16="http://schemas.microsoft.com/office/drawing/2014/main" id="{FC4C80D3-69FD-E6FB-8A16-796ABDACDC70}"/>
              </a:ext>
            </a:extLst>
          </p:cNvPr>
          <p:cNvCxnSpPr>
            <a:cxnSpLocks/>
            <a:stCxn id="12" idx="1"/>
            <a:endCxn id="15" idx="6"/>
          </p:cNvCxnSpPr>
          <p:nvPr/>
        </p:nvCxnSpPr>
        <p:spPr>
          <a:xfrm flipH="1" flipV="1">
            <a:off x="5133109" y="2001138"/>
            <a:ext cx="1700862" cy="6714"/>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174056B-545A-5250-F4A1-6E5D01BAC0F2}"/>
              </a:ext>
            </a:extLst>
          </p:cNvPr>
          <p:cNvSpPr/>
          <p:nvPr/>
        </p:nvSpPr>
        <p:spPr>
          <a:xfrm>
            <a:off x="3885443" y="1960359"/>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56ACD513-3FED-3AE1-3284-5D6A0BE837E5}"/>
              </a:ext>
            </a:extLst>
          </p:cNvPr>
          <p:cNvCxnSpPr>
            <a:cxnSpLocks/>
            <a:stCxn id="19" idx="2"/>
            <a:endCxn id="13" idx="3"/>
          </p:cNvCxnSpPr>
          <p:nvPr/>
        </p:nvCxnSpPr>
        <p:spPr>
          <a:xfrm rot="10800000">
            <a:off x="2332485" y="2018948"/>
            <a:ext cx="1552959" cy="2972"/>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CEC26AF-62CB-F94C-C4A8-D42529524535}"/>
              </a:ext>
            </a:extLst>
          </p:cNvPr>
          <p:cNvSpPr/>
          <p:nvPr/>
        </p:nvSpPr>
        <p:spPr>
          <a:xfrm>
            <a:off x="3760749" y="3238440"/>
            <a:ext cx="125452" cy="1231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 name="Straight Arrow Connector 19">
            <a:extLst>
              <a:ext uri="{FF2B5EF4-FFF2-40B4-BE49-F238E27FC236}">
                <a16:creationId xmlns:a16="http://schemas.microsoft.com/office/drawing/2014/main" id="{6BBC6B2E-4989-9428-A4DF-E40E9E1487AC}"/>
              </a:ext>
            </a:extLst>
          </p:cNvPr>
          <p:cNvCxnSpPr>
            <a:cxnSpLocks/>
            <a:stCxn id="24" idx="2"/>
            <a:endCxn id="14" idx="3"/>
          </p:cNvCxnSpPr>
          <p:nvPr/>
        </p:nvCxnSpPr>
        <p:spPr>
          <a:xfrm rot="10800000">
            <a:off x="2419783" y="3300001"/>
            <a:ext cx="1340966" cy="1"/>
          </a:xfrm>
          <a:prstGeom prst="bentConnector3">
            <a:avLst>
              <a:gd name="adj1" fmla="val 50000"/>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7D507C3-FCC8-884D-CFB4-E71BFBDB2894}"/>
              </a:ext>
            </a:extLst>
          </p:cNvPr>
          <p:cNvSpPr txBox="1"/>
          <p:nvPr/>
        </p:nvSpPr>
        <p:spPr>
          <a:xfrm>
            <a:off x="3784765" y="4875207"/>
            <a:ext cx="1795684" cy="261610"/>
          </a:xfrm>
          <a:prstGeom prst="rect">
            <a:avLst/>
          </a:prstGeom>
          <a:noFill/>
        </p:spPr>
        <p:txBody>
          <a:bodyPr wrap="none" rtlCol="0">
            <a:spAutoFit/>
          </a:bodyPr>
          <a:lstStyle/>
          <a:p>
            <a:r>
              <a:rPr lang="en-US" sz="1100">
                <a:solidFill>
                  <a:schemeClr val="bg1">
                    <a:lumMod val="50000"/>
                  </a:schemeClr>
                </a:solidFill>
                <a:latin typeface="Corbel" panose="020B0503020204020204" pitchFamily="34" charset="0"/>
              </a:rPr>
              <a:t>[Slide credit: Arman Cohan]</a:t>
            </a:r>
          </a:p>
        </p:txBody>
      </p:sp>
    </p:spTree>
    <p:extLst>
      <p:ext uri="{BB962C8B-B14F-4D97-AF65-F5344CB8AC3E}">
        <p14:creationId xmlns:p14="http://schemas.microsoft.com/office/powerpoint/2010/main" val="85383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7F270-3480-A471-A043-EE2D3726E9AB}"/>
              </a:ext>
            </a:extLst>
          </p:cNvPr>
          <p:cNvSpPr>
            <a:spLocks noGrp="1"/>
          </p:cNvSpPr>
          <p:nvPr>
            <p:ph type="title"/>
          </p:nvPr>
        </p:nvSpPr>
        <p:spPr/>
        <p:txBody>
          <a:bodyPr>
            <a:normAutofit/>
          </a:bodyPr>
          <a:lstStyle/>
          <a:p>
            <a:r>
              <a:rPr lang="en-US"/>
              <a:t>Course Learning Objectives </a:t>
            </a:r>
          </a:p>
        </p:txBody>
      </p:sp>
      <p:sp>
        <p:nvSpPr>
          <p:cNvPr id="3" name="Content Placeholder 2">
            <a:extLst>
              <a:ext uri="{FF2B5EF4-FFF2-40B4-BE49-F238E27FC236}">
                <a16:creationId xmlns:a16="http://schemas.microsoft.com/office/drawing/2014/main" id="{10377E16-5822-6FF7-13DD-16A559CD3AFD}"/>
              </a:ext>
            </a:extLst>
          </p:cNvPr>
          <p:cNvSpPr>
            <a:spLocks noGrp="1"/>
          </p:cNvSpPr>
          <p:nvPr>
            <p:ph type="body" sz="quarter" idx="16"/>
          </p:nvPr>
        </p:nvSpPr>
        <p:spPr/>
        <p:txBody>
          <a:bodyPr lIns="91440" tIns="45720" rIns="91440" bIns="45720" anchor="t">
            <a:normAutofit lnSpcReduction="10000"/>
          </a:bodyPr>
          <a:lstStyle/>
          <a:p>
            <a:pPr marL="229870" indent="-229870">
              <a:spcBef>
                <a:spcPts val="600"/>
              </a:spcBef>
            </a:pPr>
            <a:r>
              <a:rPr lang="en-US" sz="1900" dirty="0">
                <a:latin typeface="Tahoma"/>
                <a:ea typeface="Tahoma"/>
                <a:cs typeface="Tahoma"/>
              </a:rPr>
              <a:t>We will cover a variety of inter-related topics: </a:t>
            </a:r>
          </a:p>
          <a:p>
            <a:pPr lvl="1">
              <a:spcBef>
                <a:spcPts val="600"/>
              </a:spcBef>
            </a:pPr>
            <a:r>
              <a:rPr lang="en-US" sz="1500" dirty="0">
                <a:latin typeface="Tahoma"/>
                <a:ea typeface="Tahoma"/>
                <a:cs typeface="Tahoma"/>
              </a:rPr>
              <a:t>Architectures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t>Pre-training</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latin typeface="Tahoma"/>
                <a:ea typeface="Tahoma"/>
                <a:cs typeface="Tahoma"/>
              </a:rPr>
              <a:t>Alignment and safety </a:t>
            </a:r>
            <a:endParaRPr lang="en-US" sz="1500" dirty="0">
              <a:latin typeface="Tahoma" panose="020B0604030504040204" pitchFamily="34" charset="0"/>
              <a:ea typeface="Tahoma" panose="020B0604030504040204" pitchFamily="34" charset="0"/>
              <a:cs typeface="Tahoma" panose="020B0604030504040204" pitchFamily="34" charset="0"/>
            </a:endParaRPr>
          </a:p>
          <a:p>
            <a:pPr lvl="1">
              <a:spcBef>
                <a:spcPts val="600"/>
              </a:spcBef>
            </a:pPr>
            <a:r>
              <a:rPr lang="en-US" sz="1500" dirty="0">
                <a:ea typeface="Tahoma"/>
                <a:cs typeface="Tahoma"/>
              </a:rPr>
              <a:t>Efficiency </a:t>
            </a:r>
          </a:p>
          <a:p>
            <a:pPr lvl="1">
              <a:spcBef>
                <a:spcPts val="600"/>
              </a:spcBef>
            </a:pPr>
            <a:r>
              <a:rPr lang="en-US" sz="1500" dirty="0">
                <a:ea typeface="Tahoma"/>
                <a:cs typeface="Tahoma"/>
              </a:rPr>
              <a:t>Interaction with the world (code, physical world, etc.)</a:t>
            </a:r>
          </a:p>
          <a:p>
            <a:pPr lvl="1">
              <a:spcBef>
                <a:spcPts val="600"/>
              </a:spcBef>
            </a:pPr>
            <a:r>
              <a:rPr lang="en-US" sz="1500" dirty="0">
                <a:latin typeface="Tahoma"/>
                <a:ea typeface="Tahoma"/>
                <a:cs typeface="Tahoma"/>
              </a:rPr>
              <a:t>Impacts on humans -- their misuse, biases, etc. </a:t>
            </a:r>
          </a:p>
          <a:p>
            <a:pPr marL="229870" indent="-229870">
              <a:spcBef>
                <a:spcPts val="600"/>
              </a:spcBef>
              <a:buFont typeface="Wingdings" panose="02070309020205020404" pitchFamily="49" charset="0"/>
              <a:buChar char="§"/>
            </a:pPr>
            <a:r>
              <a:rPr lang="en-US" sz="1900" dirty="0">
                <a:latin typeface="Tahoma"/>
                <a:ea typeface="Tahoma"/>
                <a:cs typeface="Tahoma"/>
              </a:rPr>
              <a:t>Skills: </a:t>
            </a:r>
            <a:endParaRPr lang="en-US" sz="1900" dirty="0">
              <a:ea typeface="Tahoma"/>
              <a:cs typeface="Tahoma"/>
            </a:endParaRPr>
          </a:p>
          <a:p>
            <a:pPr lvl="1">
              <a:spcBef>
                <a:spcPts val="600"/>
              </a:spcBef>
            </a:pPr>
            <a:r>
              <a:rPr lang="en-US" sz="1500" b="1" dirty="0">
                <a:ea typeface="Tahoma"/>
                <a:cs typeface="Tahoma"/>
              </a:rPr>
              <a:t>Technical</a:t>
            </a:r>
            <a:r>
              <a:rPr lang="en-US" sz="1500" dirty="0">
                <a:ea typeface="Tahoma"/>
                <a:cs typeface="Tahoma"/>
              </a:rPr>
              <a:t>—understanding of the algorithms and implementing them. </a:t>
            </a:r>
          </a:p>
          <a:p>
            <a:pPr lvl="2">
              <a:spcBef>
                <a:spcPts val="600"/>
              </a:spcBef>
              <a:buFont typeface="Wingdings" panose="02070309020205020404" pitchFamily="49" charset="0"/>
              <a:buChar char="§"/>
            </a:pPr>
            <a:r>
              <a:rPr lang="en-US" sz="1500" dirty="0">
                <a:ea typeface="Tahoma"/>
                <a:cs typeface="Tahoma"/>
              </a:rPr>
              <a:t>Gaining intuitions about </a:t>
            </a:r>
            <a:r>
              <a:rPr lang="en-US" sz="1500" b="1" dirty="0">
                <a:ea typeface="Tahoma"/>
                <a:cs typeface="Tahoma"/>
              </a:rPr>
              <a:t>capabilities</a:t>
            </a:r>
            <a:r>
              <a:rPr lang="en-US" sz="1500" dirty="0">
                <a:ea typeface="Tahoma"/>
                <a:cs typeface="Tahoma"/>
              </a:rPr>
              <a:t> and </a:t>
            </a:r>
            <a:r>
              <a:rPr lang="en-US" sz="1500" b="1" dirty="0">
                <a:ea typeface="Tahoma"/>
                <a:cs typeface="Tahoma"/>
              </a:rPr>
              <a:t>limitations </a:t>
            </a:r>
            <a:r>
              <a:rPr lang="en-US" sz="1500" dirty="0">
                <a:ea typeface="Tahoma"/>
                <a:cs typeface="Tahoma"/>
              </a:rPr>
              <a:t>of models. </a:t>
            </a:r>
          </a:p>
          <a:p>
            <a:pPr lvl="1">
              <a:spcBef>
                <a:spcPts val="600"/>
              </a:spcBef>
            </a:pPr>
            <a:r>
              <a:rPr lang="en-US" sz="1500" b="1" dirty="0">
                <a:ea typeface="Tahoma"/>
                <a:cs typeface="Tahoma"/>
              </a:rPr>
              <a:t>Soft skills</a:t>
            </a:r>
            <a:r>
              <a:rPr lang="en-US" sz="1500" dirty="0">
                <a:ea typeface="Tahoma"/>
                <a:cs typeface="Tahoma"/>
              </a:rPr>
              <a:t>—algorithms, </a:t>
            </a:r>
            <a:r>
              <a:rPr lang="en-US" sz="1500" dirty="0" err="1">
                <a:ea typeface="Tahoma"/>
                <a:cs typeface="Tahoma"/>
              </a:rPr>
              <a:t>PyTorch</a:t>
            </a:r>
            <a:r>
              <a:rPr lang="en-US" sz="1500" dirty="0">
                <a:ea typeface="Tahoma"/>
                <a:cs typeface="Tahoma"/>
              </a:rPr>
              <a:t>, SLURM, intuition about capabilities, teamwork.</a:t>
            </a:r>
          </a:p>
          <a:p>
            <a:pPr marL="342900" lvl="1" indent="0">
              <a:spcBef>
                <a:spcPts val="600"/>
              </a:spcBef>
              <a:buNone/>
            </a:pPr>
            <a:endParaRPr lang="en-US" sz="2000" dirty="0">
              <a:ea typeface="Tahoma"/>
              <a:cs typeface="Tahoma"/>
            </a:endParaRPr>
          </a:p>
        </p:txBody>
      </p:sp>
    </p:spTree>
    <p:extLst>
      <p:ext uri="{BB962C8B-B14F-4D97-AF65-F5344CB8AC3E}">
        <p14:creationId xmlns:p14="http://schemas.microsoft.com/office/powerpoint/2010/main" val="3465015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4CAC8-1FAB-3A27-05A0-1CD7B3E2CA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EAB5E-094C-B5D9-6FC9-3340A18433EF}"/>
              </a:ext>
            </a:extLst>
          </p:cNvPr>
          <p:cNvSpPr>
            <a:spLocks noGrp="1"/>
          </p:cNvSpPr>
          <p:nvPr>
            <p:ph type="title"/>
          </p:nvPr>
        </p:nvSpPr>
        <p:spPr/>
        <p:txBody>
          <a:bodyPr>
            <a:normAutofit/>
          </a:bodyPr>
          <a:lstStyle/>
          <a:p>
            <a:r>
              <a:rPr lang="en-US"/>
              <a:t>Course Learning Objectives </a:t>
            </a:r>
          </a:p>
        </p:txBody>
      </p:sp>
      <p:sp>
        <p:nvSpPr>
          <p:cNvPr id="3" name="Content Placeholder 2">
            <a:extLst>
              <a:ext uri="{FF2B5EF4-FFF2-40B4-BE49-F238E27FC236}">
                <a16:creationId xmlns:a16="http://schemas.microsoft.com/office/drawing/2014/main" id="{E3A7BCDB-FE79-CC21-9B34-4E1141EA72ED}"/>
              </a:ext>
            </a:extLst>
          </p:cNvPr>
          <p:cNvSpPr>
            <a:spLocks noGrp="1"/>
          </p:cNvSpPr>
          <p:nvPr>
            <p:ph type="body" sz="quarter" idx="16"/>
          </p:nvPr>
        </p:nvSpPr>
        <p:spPr/>
        <p:txBody>
          <a:bodyPr lIns="91440" tIns="45720" rIns="91440" bIns="45720" anchor="t">
            <a:normAutofit/>
          </a:bodyPr>
          <a:lstStyle/>
          <a:p>
            <a:pPr marL="229870" indent="-229870">
              <a:spcBef>
                <a:spcPts val="600"/>
              </a:spcBef>
            </a:pPr>
            <a:r>
              <a:rPr lang="en-US" sz="1900" dirty="0">
                <a:latin typeface="Tahoma"/>
                <a:ea typeface="Tahoma"/>
                <a:cs typeface="Tahoma"/>
              </a:rPr>
              <a:t>Broad research question: </a:t>
            </a:r>
          </a:p>
          <a:p>
            <a:pPr lvl="1">
              <a:spcBef>
                <a:spcPts val="600"/>
              </a:spcBef>
            </a:pPr>
            <a:r>
              <a:rPr lang="en-US" sz="1500" b="1" dirty="0">
                <a:ea typeface="Tahoma"/>
                <a:cs typeface="Tahoma"/>
              </a:rPr>
              <a:t>Reasoning:</a:t>
            </a:r>
            <a:r>
              <a:rPr lang="en-US" sz="1500" dirty="0">
                <a:ea typeface="Tahoma"/>
                <a:cs typeface="Tahoma"/>
              </a:rPr>
              <a:t> Understanding LLMs ability and limitations in performing complex, multi-step inference. </a:t>
            </a:r>
          </a:p>
          <a:p>
            <a:pPr lvl="1">
              <a:spcBef>
                <a:spcPts val="600"/>
              </a:spcBef>
            </a:pPr>
            <a:r>
              <a:rPr lang="en-US" sz="1500" b="1" dirty="0">
                <a:ea typeface="Tahoma"/>
                <a:cs typeface="Tahoma"/>
              </a:rPr>
              <a:t>Long inputs/output:</a:t>
            </a:r>
            <a:r>
              <a:rPr lang="en-US" sz="1500" dirty="0">
                <a:ea typeface="Tahoma"/>
                <a:cs typeface="Tahoma"/>
              </a:rPr>
              <a:t> Understanding LLMs ability and limitations in processing long inputs and generating long outputs. </a:t>
            </a:r>
          </a:p>
          <a:p>
            <a:pPr lvl="1">
              <a:spcBef>
                <a:spcPts val="600"/>
              </a:spcBef>
            </a:pPr>
            <a:r>
              <a:rPr lang="en-US" sz="1500" b="1" dirty="0">
                <a:ea typeface="Tahoma"/>
                <a:cs typeface="Tahoma"/>
              </a:rPr>
              <a:t>Efficient inference:</a:t>
            </a:r>
            <a:r>
              <a:rPr lang="en-US" sz="1500" dirty="0">
                <a:ea typeface="Tahoma"/>
                <a:cs typeface="Tahoma"/>
              </a:rPr>
              <a:t> Understanding the latest advances and hurdles in efficient inference.</a:t>
            </a:r>
          </a:p>
          <a:p>
            <a:pPr>
              <a:spcBef>
                <a:spcPts val="600"/>
              </a:spcBef>
            </a:pPr>
            <a:r>
              <a:rPr lang="en-US" sz="1900" dirty="0">
                <a:latin typeface="Tahoma"/>
                <a:ea typeface="Tahoma"/>
                <a:cs typeface="Tahoma"/>
              </a:rPr>
              <a:t>Skills: </a:t>
            </a:r>
            <a:endParaRPr lang="en-US" sz="1900" dirty="0">
              <a:ea typeface="Tahoma"/>
              <a:cs typeface="Tahoma"/>
            </a:endParaRPr>
          </a:p>
          <a:p>
            <a:pPr lvl="1">
              <a:spcBef>
                <a:spcPts val="600"/>
              </a:spcBef>
            </a:pPr>
            <a:r>
              <a:rPr lang="en-US" sz="1500" b="1" dirty="0">
                <a:ea typeface="Tahoma"/>
                <a:cs typeface="Tahoma"/>
              </a:rPr>
              <a:t>Technical</a:t>
            </a:r>
            <a:r>
              <a:rPr lang="en-US" sz="1500" dirty="0">
                <a:ea typeface="Tahoma"/>
                <a:cs typeface="Tahoma"/>
              </a:rPr>
              <a:t>—understanding of the algorithms and implementing them. </a:t>
            </a:r>
          </a:p>
          <a:p>
            <a:pPr lvl="2">
              <a:spcBef>
                <a:spcPts val="600"/>
              </a:spcBef>
              <a:buFont typeface="Wingdings" panose="02070309020205020404" pitchFamily="49" charset="0"/>
              <a:buChar char="§"/>
            </a:pPr>
            <a:r>
              <a:rPr lang="en-US" sz="1500" dirty="0">
                <a:ea typeface="Tahoma"/>
                <a:cs typeface="Tahoma"/>
              </a:rPr>
              <a:t>Gaining intuitions about </a:t>
            </a:r>
            <a:r>
              <a:rPr lang="en-US" sz="1500" b="1" dirty="0">
                <a:ea typeface="Tahoma"/>
                <a:cs typeface="Tahoma"/>
              </a:rPr>
              <a:t>capabilities</a:t>
            </a:r>
            <a:r>
              <a:rPr lang="en-US" sz="1500" dirty="0">
                <a:ea typeface="Tahoma"/>
                <a:cs typeface="Tahoma"/>
              </a:rPr>
              <a:t> and </a:t>
            </a:r>
            <a:r>
              <a:rPr lang="en-US" sz="1500" b="1" dirty="0">
                <a:ea typeface="Tahoma"/>
                <a:cs typeface="Tahoma"/>
              </a:rPr>
              <a:t>limitations </a:t>
            </a:r>
            <a:r>
              <a:rPr lang="en-US" sz="1500" dirty="0">
                <a:ea typeface="Tahoma"/>
                <a:cs typeface="Tahoma"/>
              </a:rPr>
              <a:t>of models. </a:t>
            </a:r>
          </a:p>
          <a:p>
            <a:pPr lvl="1">
              <a:spcBef>
                <a:spcPts val="600"/>
              </a:spcBef>
            </a:pPr>
            <a:r>
              <a:rPr lang="en-US" sz="1500" b="1" dirty="0">
                <a:ea typeface="Tahoma"/>
                <a:cs typeface="Tahoma"/>
              </a:rPr>
              <a:t>Soft skills</a:t>
            </a:r>
            <a:r>
              <a:rPr lang="en-US" sz="1500" dirty="0">
                <a:ea typeface="Tahoma"/>
                <a:cs typeface="Tahoma"/>
              </a:rPr>
              <a:t>—intuition about capabilities, teamwork.</a:t>
            </a:r>
          </a:p>
          <a:p>
            <a:pPr marL="342900" lvl="1" indent="0">
              <a:spcBef>
                <a:spcPts val="600"/>
              </a:spcBef>
              <a:buNone/>
            </a:pPr>
            <a:endParaRPr lang="en-US" sz="2000" dirty="0">
              <a:ea typeface="Tahoma"/>
              <a:cs typeface="Tahoma"/>
            </a:endParaRPr>
          </a:p>
        </p:txBody>
      </p:sp>
    </p:spTree>
    <p:extLst>
      <p:ext uri="{BB962C8B-B14F-4D97-AF65-F5344CB8AC3E}">
        <p14:creationId xmlns:p14="http://schemas.microsoft.com/office/powerpoint/2010/main" val="36577872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a:t>Course Logistics</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cs typeface="Consolas" panose="020B0609020204030204" pitchFamily="49" charset="0"/>
              </a:rPr>
              <a:t>https://self-</a:t>
            </a:r>
            <a:r>
              <a:rPr lang="en-US" dirty="0" err="1">
                <a:solidFill>
                  <a:schemeClr val="bg1"/>
                </a:solidFill>
                <a:latin typeface="Consolas" panose="020B0609020204030204" pitchFamily="49" charset="0"/>
                <a:cs typeface="Consolas" panose="020B0609020204030204" pitchFamily="49" charset="0"/>
              </a:rPr>
              <a:t>supervised.cs.jhu.edu</a:t>
            </a:r>
            <a:r>
              <a:rPr lang="en-US" dirty="0">
                <a:solidFill>
                  <a:schemeClr val="bg1"/>
                </a:solidFill>
                <a:latin typeface="Consolas" panose="020B0609020204030204" pitchFamily="49" charset="0"/>
                <a:cs typeface="Consolas" panose="020B0609020204030204" pitchFamily="49" charset="0"/>
              </a:rPr>
              <a:t>/sp2025/</a:t>
            </a:r>
          </a:p>
        </p:txBody>
      </p:sp>
    </p:spTree>
    <p:extLst>
      <p:ext uri="{BB962C8B-B14F-4D97-AF65-F5344CB8AC3E}">
        <p14:creationId xmlns:p14="http://schemas.microsoft.com/office/powerpoint/2010/main" val="2842864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a:xfrm>
            <a:off x="524954" y="1390650"/>
            <a:ext cx="8085415" cy="3077573"/>
          </a:xfrm>
        </p:spPr>
        <p:txBody>
          <a:bodyPr lIns="91440" tIns="45720" rIns="91440" bIns="45720" anchor="t">
            <a:normAutofit/>
          </a:bodyPr>
          <a:lstStyle/>
          <a:p>
            <a:pPr marL="229870" indent="-229870"/>
            <a:r>
              <a:rPr lang="en-US" b="1" dirty="0"/>
              <a:t>Instructor: </a:t>
            </a:r>
            <a:r>
              <a:rPr lang="en-US" dirty="0"/>
              <a:t>Daniel Khashabi </a:t>
            </a:r>
            <a:endParaRPr lang="en-US" sz="1400" dirty="0"/>
          </a:p>
          <a:p>
            <a:pPr lvl="1"/>
            <a:r>
              <a:rPr lang="en-US" sz="1400" dirty="0"/>
              <a:t>I prefer just “Daniel”, as long as we act mutually respectfully.</a:t>
            </a:r>
            <a:endParaRPr lang="en-US" dirty="0"/>
          </a:p>
          <a:p>
            <a:pPr lvl="1"/>
            <a:r>
              <a:rPr lang="en-US" sz="1400" dirty="0">
                <a:ea typeface="Tahoma"/>
                <a:cs typeface="Tahoma"/>
              </a:rPr>
              <a:t>No "prof Daniel"!! </a:t>
            </a:r>
            <a:r>
              <a:rPr lang="en-US" sz="1400" dirty="0">
                <a:ea typeface="+mn-lt"/>
                <a:cs typeface="+mn-lt"/>
              </a:rPr>
              <a:t>🙅</a:t>
            </a:r>
            <a:r>
              <a:rPr lang="en-US" sz="1400" dirty="0">
                <a:ea typeface="Tahoma"/>
                <a:cs typeface="Tahoma"/>
              </a:rPr>
              <a:t> </a:t>
            </a:r>
            <a:endParaRPr lang="en-US" sz="1400" dirty="0"/>
          </a:p>
          <a:p>
            <a:pPr marL="229870" indent="-229870"/>
            <a:endParaRPr lang="en-US" b="1" dirty="0"/>
          </a:p>
          <a:p>
            <a:pPr marL="229870" indent="-229870"/>
            <a:r>
              <a:rPr lang="en-US" b="1" dirty="0">
                <a:latin typeface="Tahoma"/>
                <a:ea typeface="Tahoma"/>
                <a:cs typeface="Tahoma"/>
              </a:rPr>
              <a:t>TA:</a:t>
            </a:r>
            <a:r>
              <a:rPr lang="en-US" dirty="0">
                <a:latin typeface="Tahoma"/>
                <a:ea typeface="Tahoma"/>
                <a:cs typeface="Tahoma"/>
              </a:rPr>
              <a:t> </a:t>
            </a:r>
            <a:r>
              <a:rPr lang="en-US" dirty="0" err="1">
                <a:latin typeface="Tahoma"/>
                <a:ea typeface="Tahoma"/>
                <a:cs typeface="Tahoma"/>
              </a:rPr>
              <a:t>Tianjian</a:t>
            </a:r>
            <a:r>
              <a:rPr lang="en-US" dirty="0">
                <a:latin typeface="Tahoma"/>
                <a:ea typeface="Tahoma"/>
                <a:cs typeface="Tahoma"/>
              </a:rPr>
              <a:t> Li</a:t>
            </a:r>
            <a:endParaRPr lang="en-US" dirty="0"/>
          </a:p>
          <a:p>
            <a:pPr marL="229870" indent="-229870"/>
            <a:r>
              <a:rPr lang="en-US" b="1" dirty="0">
                <a:latin typeface="Tahoma"/>
                <a:ea typeface="Tahoma"/>
                <a:cs typeface="Tahoma"/>
              </a:rPr>
              <a:t>CAs: </a:t>
            </a:r>
            <a:r>
              <a:rPr lang="en-US" dirty="0" err="1">
                <a:latin typeface="Tahoma"/>
                <a:ea typeface="Tahoma"/>
                <a:cs typeface="Tahoma"/>
              </a:rPr>
              <a:t>Sungwon</a:t>
            </a:r>
            <a:r>
              <a:rPr lang="en-US" dirty="0">
                <a:latin typeface="Tahoma"/>
                <a:ea typeface="Tahoma"/>
                <a:cs typeface="Tahoma"/>
              </a:rPr>
              <a:t>, Tanay, Adi, </a:t>
            </a:r>
            <a:br>
              <a:rPr lang="en-US" dirty="0">
                <a:latin typeface="Tahoma"/>
                <a:ea typeface="Tahoma"/>
                <a:cs typeface="Tahoma"/>
              </a:rPr>
            </a:br>
            <a:r>
              <a:rPr lang="en-US" dirty="0">
                <a:latin typeface="Tahoma"/>
                <a:ea typeface="Tahoma"/>
                <a:cs typeface="Tahoma"/>
              </a:rPr>
              <a:t>        </a:t>
            </a:r>
            <a:r>
              <a:rPr lang="en-US" dirty="0" err="1">
                <a:latin typeface="Tahoma"/>
                <a:ea typeface="Tahoma"/>
                <a:cs typeface="Tahoma"/>
              </a:rPr>
              <a:t>TaiMing</a:t>
            </a:r>
            <a:r>
              <a:rPr lang="en-US" dirty="0">
                <a:latin typeface="Tahoma"/>
                <a:ea typeface="Tahoma"/>
                <a:cs typeface="Tahoma"/>
              </a:rPr>
              <a:t>, </a:t>
            </a:r>
            <a:r>
              <a:rPr lang="en-US" dirty="0" err="1">
                <a:latin typeface="Tahoma"/>
                <a:ea typeface="Tahoma"/>
                <a:cs typeface="Tahoma"/>
              </a:rPr>
              <a:t>Prabhav</a:t>
            </a:r>
            <a:r>
              <a:rPr lang="en-US" dirty="0">
                <a:latin typeface="Tahoma"/>
                <a:ea typeface="Tahoma"/>
                <a:cs typeface="Tahoma"/>
              </a:rPr>
              <a:t>, </a:t>
            </a:r>
            <a:r>
              <a:rPr lang="en-US" dirty="0" err="1">
                <a:latin typeface="Tahoma"/>
                <a:ea typeface="Tahoma"/>
                <a:cs typeface="Tahoma"/>
              </a:rPr>
              <a:t>Rishitha</a:t>
            </a:r>
            <a:endParaRPr lang="en-US" dirty="0">
              <a:latin typeface="Tahoma"/>
              <a:ea typeface="Tahoma"/>
              <a:cs typeface="Tahoma"/>
            </a:endParaRPr>
          </a:p>
          <a:p>
            <a:pPr marL="229870" indent="-229870"/>
            <a:endParaRPr lang="en-US" dirty="0"/>
          </a:p>
        </p:txBody>
      </p:sp>
      <p:pic>
        <p:nvPicPr>
          <p:cNvPr id="6" name="Picture 5" descr="A group of people in circles with text&#10;&#10;Description automatically generated">
            <a:extLst>
              <a:ext uri="{FF2B5EF4-FFF2-40B4-BE49-F238E27FC236}">
                <a16:creationId xmlns:a16="http://schemas.microsoft.com/office/drawing/2014/main" id="{BC991D07-07C5-9C6F-730E-F5F464D97E99}"/>
              </a:ext>
            </a:extLst>
          </p:cNvPr>
          <p:cNvPicPr>
            <a:picLocks noChangeAspect="1"/>
          </p:cNvPicPr>
          <p:nvPr/>
        </p:nvPicPr>
        <p:blipFill>
          <a:blip r:embed="rId3"/>
          <a:stretch>
            <a:fillRect/>
          </a:stretch>
        </p:blipFill>
        <p:spPr>
          <a:xfrm>
            <a:off x="3898015" y="2226378"/>
            <a:ext cx="5103372" cy="2824843"/>
          </a:xfrm>
          <a:prstGeom prst="rect">
            <a:avLst/>
          </a:prstGeom>
        </p:spPr>
      </p:pic>
    </p:spTree>
    <p:extLst>
      <p:ext uri="{BB962C8B-B14F-4D97-AF65-F5344CB8AC3E}">
        <p14:creationId xmlns:p14="http://schemas.microsoft.com/office/powerpoint/2010/main" val="889330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256C-384B-B629-6233-BDC5D9D48B27}"/>
              </a:ext>
            </a:extLst>
          </p:cNvPr>
          <p:cNvSpPr>
            <a:spLocks noGrp="1"/>
          </p:cNvSpPr>
          <p:nvPr>
            <p:ph type="title"/>
          </p:nvPr>
        </p:nvSpPr>
        <p:spPr/>
        <p:txBody>
          <a:bodyPr>
            <a:normAutofit/>
          </a:bodyPr>
          <a:lstStyle/>
          <a:p>
            <a:r>
              <a:rPr lang="en-US" dirty="0"/>
              <a:t>Course Logistics Brief </a:t>
            </a:r>
          </a:p>
        </p:txBody>
      </p:sp>
      <p:sp>
        <p:nvSpPr>
          <p:cNvPr id="3" name="Content Placeholder 2">
            <a:extLst>
              <a:ext uri="{FF2B5EF4-FFF2-40B4-BE49-F238E27FC236}">
                <a16:creationId xmlns:a16="http://schemas.microsoft.com/office/drawing/2014/main" id="{6400B3C0-C6A3-70ED-2E9A-881A0F8D658D}"/>
              </a:ext>
            </a:extLst>
          </p:cNvPr>
          <p:cNvSpPr>
            <a:spLocks noGrp="1"/>
          </p:cNvSpPr>
          <p:nvPr>
            <p:ph type="body" sz="quarter" idx="16"/>
          </p:nvPr>
        </p:nvSpPr>
        <p:spPr>
          <a:xfrm>
            <a:off x="524954" y="1390650"/>
            <a:ext cx="8085415" cy="3077573"/>
          </a:xfrm>
        </p:spPr>
        <p:txBody>
          <a:bodyPr>
            <a:normAutofit/>
          </a:bodyPr>
          <a:lstStyle/>
          <a:p>
            <a:r>
              <a:rPr lang="en-US" b="1" dirty="0"/>
              <a:t>Instructor: </a:t>
            </a:r>
            <a:r>
              <a:rPr lang="en-US" dirty="0"/>
              <a:t>Daniel Khashabi </a:t>
            </a:r>
            <a:endParaRPr lang="en-US" sz="1400" dirty="0"/>
          </a:p>
          <a:p>
            <a:pPr lvl="1"/>
            <a:r>
              <a:rPr lang="en-US" sz="1400" dirty="0"/>
              <a:t>You can call me “Daniel”, as long as we act mutually respectfully.</a:t>
            </a:r>
            <a:endParaRPr lang="en-US" dirty="0"/>
          </a:p>
          <a:p>
            <a:endParaRPr lang="en-US" b="1" dirty="0"/>
          </a:p>
          <a:p>
            <a:r>
              <a:rPr lang="en-US" b="1" dirty="0"/>
              <a:t>Course Assistant:</a:t>
            </a:r>
            <a:r>
              <a:rPr lang="en-US" dirty="0"/>
              <a:t> Anushri Suresh</a:t>
            </a:r>
          </a:p>
        </p:txBody>
      </p:sp>
      <p:pic>
        <p:nvPicPr>
          <p:cNvPr id="4" name="Picture 3">
            <a:extLst>
              <a:ext uri="{FF2B5EF4-FFF2-40B4-BE49-F238E27FC236}">
                <a16:creationId xmlns:a16="http://schemas.microsoft.com/office/drawing/2014/main" id="{1ED82F0D-F7D6-6040-7B66-CE6A7DDBC341}"/>
              </a:ext>
            </a:extLst>
          </p:cNvPr>
          <p:cNvPicPr>
            <a:picLocks noChangeAspect="1"/>
          </p:cNvPicPr>
          <p:nvPr/>
        </p:nvPicPr>
        <p:blipFill>
          <a:blip r:embed="rId3"/>
          <a:stretch>
            <a:fillRect/>
          </a:stretch>
        </p:blipFill>
        <p:spPr>
          <a:xfrm>
            <a:off x="-491068" y="2732573"/>
            <a:ext cx="9714846" cy="1777984"/>
          </a:xfrm>
          <a:prstGeom prst="rect">
            <a:avLst/>
          </a:prstGeom>
        </p:spPr>
      </p:pic>
    </p:spTree>
    <p:extLst>
      <p:ext uri="{BB962C8B-B14F-4D97-AF65-F5344CB8AC3E}">
        <p14:creationId xmlns:p14="http://schemas.microsoft.com/office/powerpoint/2010/main" val="1608264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0534-1CBB-763F-4A6B-D7B1F1B5245D}"/>
              </a:ext>
            </a:extLst>
          </p:cNvPr>
          <p:cNvSpPr>
            <a:spLocks noGrp="1"/>
          </p:cNvSpPr>
          <p:nvPr>
            <p:ph type="title"/>
          </p:nvPr>
        </p:nvSpPr>
        <p:spPr/>
        <p:txBody>
          <a:bodyPr lIns="91440" tIns="45720" rIns="91440" bIns="45720" anchor="b">
            <a:normAutofit/>
          </a:bodyPr>
          <a:lstStyle/>
          <a:p>
            <a:r>
              <a:rPr lang="en-US">
                <a:solidFill>
                  <a:srgbClr val="0070C0"/>
                </a:solidFill>
              </a:rPr>
              <a:t>Course Website</a:t>
            </a:r>
          </a:p>
        </p:txBody>
      </p:sp>
      <p:sp>
        <p:nvSpPr>
          <p:cNvPr id="3" name="Text Placeholder 2">
            <a:extLst>
              <a:ext uri="{FF2B5EF4-FFF2-40B4-BE49-F238E27FC236}">
                <a16:creationId xmlns:a16="http://schemas.microsoft.com/office/drawing/2014/main" id="{245E7F8C-3DB1-A3A8-59AF-365D48A87805}"/>
              </a:ext>
            </a:extLst>
          </p:cNvPr>
          <p:cNvSpPr>
            <a:spLocks noGrp="1"/>
          </p:cNvSpPr>
          <p:nvPr>
            <p:ph type="body" sz="quarter" idx="16"/>
          </p:nvPr>
        </p:nvSpPr>
        <p:spPr/>
        <p:txBody>
          <a:bodyPr lIns="91440" tIns="45720" rIns="91440" bIns="45720" anchor="t">
            <a:noAutofit/>
          </a:bodyPr>
          <a:lstStyle/>
          <a:p>
            <a:pPr marL="229870" indent="-229870"/>
            <a:r>
              <a:rPr lang="en-US" sz="2000" dirty="0">
                <a:latin typeface="Tahoma"/>
                <a:ea typeface="Tahoma"/>
                <a:cs typeface="Tahoma"/>
              </a:rPr>
              <a:t>Lots of important information on the </a:t>
            </a:r>
            <a:r>
              <a:rPr lang="en-US" sz="2000" b="1" dirty="0">
                <a:latin typeface="Tahoma"/>
                <a:ea typeface="Tahoma"/>
                <a:cs typeface="Tahoma"/>
              </a:rPr>
              <a:t>website</a:t>
            </a:r>
            <a:r>
              <a:rPr lang="en-US" sz="2000" dirty="0">
                <a:latin typeface="Tahoma"/>
                <a:ea typeface="Tahoma"/>
                <a:cs typeface="Tahoma"/>
              </a:rPr>
              <a:t>: </a:t>
            </a:r>
          </a:p>
          <a:p>
            <a:pPr lvl="1">
              <a:buFont typeface="Courier New" panose="05000000000000000000" pitchFamily="2" charset="2"/>
              <a:buChar char="o"/>
            </a:pPr>
            <a:r>
              <a:rPr lang="en-US" sz="1800" dirty="0">
                <a:solidFill>
                  <a:schemeClr val="accent1"/>
                </a:solidFill>
                <a:latin typeface="Consolas"/>
                <a:hlinkClick r:id="rId3"/>
              </a:rPr>
              <a:t>https://self-supervised.cs.jhu.edu/fa2025</a:t>
            </a:r>
            <a:endParaRPr lang="en-US" sz="1800" dirty="0">
              <a:latin typeface="Consolas"/>
            </a:endParaRPr>
          </a:p>
        </p:txBody>
      </p:sp>
      <p:pic>
        <p:nvPicPr>
          <p:cNvPr id="4" name="Picture 3">
            <a:extLst>
              <a:ext uri="{FF2B5EF4-FFF2-40B4-BE49-F238E27FC236}">
                <a16:creationId xmlns:a16="http://schemas.microsoft.com/office/drawing/2014/main" id="{561237A1-16D4-C898-961D-652BB423F060}"/>
              </a:ext>
            </a:extLst>
          </p:cNvPr>
          <p:cNvPicPr>
            <a:picLocks noChangeAspect="1"/>
          </p:cNvPicPr>
          <p:nvPr/>
        </p:nvPicPr>
        <p:blipFill>
          <a:blip r:embed="rId4"/>
          <a:stretch>
            <a:fillRect/>
          </a:stretch>
        </p:blipFill>
        <p:spPr>
          <a:xfrm>
            <a:off x="1593285" y="2183929"/>
            <a:ext cx="5528733" cy="24986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0663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3E77-3D36-A083-ACD4-78599B0402AE}"/>
              </a:ext>
            </a:extLst>
          </p:cNvPr>
          <p:cNvSpPr>
            <a:spLocks noGrp="1"/>
          </p:cNvSpPr>
          <p:nvPr>
            <p:ph type="title"/>
          </p:nvPr>
        </p:nvSpPr>
        <p:spPr/>
        <p:txBody>
          <a:bodyPr/>
          <a:lstStyle/>
          <a:p>
            <a:r>
              <a:rPr lang="en-US" dirty="0"/>
              <a:t>Course Prerequisites </a:t>
            </a:r>
          </a:p>
        </p:txBody>
      </p:sp>
      <p:sp>
        <p:nvSpPr>
          <p:cNvPr id="3" name="Text Placeholder 2">
            <a:extLst>
              <a:ext uri="{FF2B5EF4-FFF2-40B4-BE49-F238E27FC236}">
                <a16:creationId xmlns:a16="http://schemas.microsoft.com/office/drawing/2014/main" id="{CFD8B919-8894-D9FA-0B5E-A3AA13A4CA91}"/>
              </a:ext>
            </a:extLst>
          </p:cNvPr>
          <p:cNvSpPr>
            <a:spLocks noGrp="1"/>
          </p:cNvSpPr>
          <p:nvPr>
            <p:ph type="body" sz="quarter" idx="16"/>
          </p:nvPr>
        </p:nvSpPr>
        <p:spPr/>
        <p:txBody>
          <a:bodyPr/>
          <a:lstStyle/>
          <a:p>
            <a:pPr marL="400050" indent="-285750">
              <a:spcBef>
                <a:spcPts val="0"/>
              </a:spcBef>
              <a:buSzPts val="1800"/>
            </a:pPr>
            <a:r>
              <a:rPr lang="en-US" sz="2000" dirty="0"/>
              <a:t>Comfortable with programming, particularly Python </a:t>
            </a:r>
          </a:p>
          <a:p>
            <a:pPr marL="400050" indent="-285750"/>
            <a:r>
              <a:rPr lang="en-US" sz="2000" dirty="0"/>
              <a:t>Comfortable with the foundations: </a:t>
            </a:r>
          </a:p>
          <a:p>
            <a:pPr marL="741362" lvl="1" indent="-285750"/>
            <a:r>
              <a:rPr lang="en-US" sz="2000" dirty="0"/>
              <a:t>Transformer, pre-training, fine-tuning </a:t>
            </a:r>
          </a:p>
          <a:p>
            <a:pPr marL="741362" lvl="1" indent="-285750"/>
            <a:r>
              <a:rPr lang="en-US" sz="2000" dirty="0"/>
              <a:t>Some basic understanding of alignment </a:t>
            </a:r>
          </a:p>
          <a:p>
            <a:pPr marL="400050" indent="-285750"/>
            <a:r>
              <a:rPr lang="en-US" sz="2000" dirty="0">
                <a:solidFill>
                  <a:srgbClr val="C00000"/>
                </a:solidFill>
              </a:rPr>
              <a:t>HW1 should give a sense how prepared you are! </a:t>
            </a:r>
          </a:p>
          <a:p>
            <a:pPr marL="114300" indent="0">
              <a:buNone/>
            </a:pPr>
            <a:endParaRPr lang="en-US" sz="2000" dirty="0"/>
          </a:p>
        </p:txBody>
      </p:sp>
    </p:spTree>
    <p:extLst>
      <p:ext uri="{BB962C8B-B14F-4D97-AF65-F5344CB8AC3E}">
        <p14:creationId xmlns:p14="http://schemas.microsoft.com/office/powerpoint/2010/main" val="1436523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48521-E7C7-4D40-5720-F84430BEFC65}"/>
              </a:ext>
            </a:extLst>
          </p:cNvPr>
          <p:cNvSpPr>
            <a:spLocks noGrp="1"/>
          </p:cNvSpPr>
          <p:nvPr>
            <p:ph type="title"/>
          </p:nvPr>
        </p:nvSpPr>
        <p:spPr/>
        <p:txBody>
          <a:bodyPr/>
          <a:lstStyle/>
          <a:p>
            <a:r>
              <a:rPr lang="en-US" dirty="0"/>
              <a:t>During </a:t>
            </a:r>
            <a:r>
              <a:rPr lang="en-US"/>
              <a:t>the Class </a:t>
            </a:r>
            <a:endParaRPr lang="en-US" dirty="0"/>
          </a:p>
        </p:txBody>
      </p:sp>
      <p:sp>
        <p:nvSpPr>
          <p:cNvPr id="3" name="Text Placeholder 2">
            <a:extLst>
              <a:ext uri="{FF2B5EF4-FFF2-40B4-BE49-F238E27FC236}">
                <a16:creationId xmlns:a16="http://schemas.microsoft.com/office/drawing/2014/main" id="{85D93C8C-6114-EC3D-B77A-4F14CFEAFE94}"/>
              </a:ext>
            </a:extLst>
          </p:cNvPr>
          <p:cNvSpPr>
            <a:spLocks noGrp="1"/>
          </p:cNvSpPr>
          <p:nvPr>
            <p:ph type="body" sz="quarter" idx="16"/>
          </p:nvPr>
        </p:nvSpPr>
        <p:spPr/>
        <p:txBody>
          <a:bodyPr/>
          <a:lstStyle/>
          <a:p>
            <a:r>
              <a:rPr lang="en-US" b="1" dirty="0"/>
              <a:t>A small team </a:t>
            </a:r>
            <a:r>
              <a:rPr lang="en-US" dirty="0"/>
              <a:t>(usually 2 students) present 1-2 papers (20-25 minutes).</a:t>
            </a:r>
            <a:br>
              <a:rPr lang="en-US" dirty="0"/>
            </a:br>
            <a:endParaRPr lang="en-US" dirty="0"/>
          </a:p>
          <a:p>
            <a:r>
              <a:rPr lang="en-US" dirty="0"/>
              <a:t>We (collectively as a class)</a:t>
            </a:r>
            <a:r>
              <a:rPr lang="en-US" b="1" dirty="0"/>
              <a:t> </a:t>
            </a:r>
            <a:r>
              <a:rPr lang="en-US" dirty="0"/>
              <a:t>will critically discuss the paper (remaining 30 mins).</a:t>
            </a:r>
          </a:p>
          <a:p>
            <a:pPr lvl="1"/>
            <a:r>
              <a:rPr lang="en-US" dirty="0">
                <a:latin typeface="Tahoma" panose="020B0604030504040204" pitchFamily="34" charset="0"/>
                <a:ea typeface="Tahoma" panose="020B0604030504040204" pitchFamily="34" charset="0"/>
                <a:cs typeface="Tahoma" panose="020B0604030504040204" pitchFamily="34" charset="0"/>
              </a:rPr>
              <a:t>This may also turn into open-ended conversation.</a:t>
            </a:r>
          </a:p>
          <a:p>
            <a:pPr lvl="2"/>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a:p>
            <a:pPr lvl="1"/>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721889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48521-E7C7-4D40-5720-F84430BEFC65}"/>
              </a:ext>
            </a:extLst>
          </p:cNvPr>
          <p:cNvSpPr>
            <a:spLocks noGrp="1"/>
          </p:cNvSpPr>
          <p:nvPr>
            <p:ph type="title"/>
          </p:nvPr>
        </p:nvSpPr>
        <p:spPr/>
        <p:txBody>
          <a:bodyPr/>
          <a:lstStyle/>
          <a:p>
            <a:r>
              <a:rPr lang="en-US" dirty="0"/>
              <a:t>Before the Class </a:t>
            </a:r>
          </a:p>
        </p:txBody>
      </p:sp>
      <p:sp>
        <p:nvSpPr>
          <p:cNvPr id="3" name="Text Placeholder 2">
            <a:extLst>
              <a:ext uri="{FF2B5EF4-FFF2-40B4-BE49-F238E27FC236}">
                <a16:creationId xmlns:a16="http://schemas.microsoft.com/office/drawing/2014/main" id="{85D93C8C-6114-EC3D-B77A-4F14CFEAFE94}"/>
              </a:ext>
            </a:extLst>
          </p:cNvPr>
          <p:cNvSpPr>
            <a:spLocks noGrp="1"/>
          </p:cNvSpPr>
          <p:nvPr>
            <p:ph type="body" sz="quarter" idx="16"/>
          </p:nvPr>
        </p:nvSpPr>
        <p:spPr>
          <a:xfrm>
            <a:off x="533919" y="1195208"/>
            <a:ext cx="8085415" cy="3077573"/>
          </a:xfrm>
        </p:spPr>
        <p:txBody>
          <a:bodyPr/>
          <a:lstStyle/>
          <a:p>
            <a:r>
              <a:rPr lang="en-US" b="1" i="0" dirty="0">
                <a:solidFill>
                  <a:srgbClr val="333333"/>
                </a:solidFill>
                <a:effectLst/>
              </a:rPr>
              <a:t>The presenter students: </a:t>
            </a:r>
          </a:p>
          <a:p>
            <a:pPr lvl="1"/>
            <a:r>
              <a:rPr lang="en-US"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You will know that you’re presenting 10 days in advance. </a:t>
            </a:r>
            <a:endParaRPr lang="en-US" dirty="0">
              <a:solidFill>
                <a:srgbClr val="333333"/>
              </a:solidFill>
              <a:latin typeface="Tahoma" panose="020B0604030504040204" pitchFamily="34" charset="0"/>
              <a:ea typeface="Tahoma" panose="020B0604030504040204" pitchFamily="34" charset="0"/>
              <a:cs typeface="Tahoma" panose="020B0604030504040204" pitchFamily="34" charset="0"/>
            </a:endParaRPr>
          </a:p>
          <a:p>
            <a:pPr lvl="2"/>
            <a:r>
              <a:rPr lang="en-US"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Anushri is in charge of assignments. Negotiate with her! </a:t>
            </a:r>
            <a:r>
              <a:rPr lang="en-US" dirty="0">
                <a:solidFill>
                  <a:srgbClr val="333333"/>
                </a:solidFill>
                <a:latin typeface="Tahoma" panose="020B0604030504040204" pitchFamily="34" charset="0"/>
                <a:ea typeface="Tahoma" panose="020B0604030504040204" pitchFamily="34" charset="0"/>
                <a:cs typeface="Tahoma" panose="020B0604030504040204" pitchFamily="34" charset="0"/>
              </a:rPr>
              <a:t>:) </a:t>
            </a:r>
            <a:endParaRPr lang="en-US"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lvl="1"/>
            <a:r>
              <a:rPr lang="en-US"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You need to share your slides with us 48 hours before the class. </a:t>
            </a:r>
          </a:p>
          <a:p>
            <a:pPr lvl="2"/>
            <a:r>
              <a:rPr lang="en-US" dirty="0">
                <a:solidFill>
                  <a:srgbClr val="333333"/>
                </a:solidFill>
                <a:latin typeface="Tahoma" panose="020B0604030504040204" pitchFamily="34" charset="0"/>
                <a:ea typeface="Tahoma" panose="020B0604030504040204" pitchFamily="34" charset="0"/>
                <a:cs typeface="Tahoma" panose="020B0604030504040204" pitchFamily="34" charset="0"/>
              </a:rPr>
              <a:t>We will give you feedback so that you can improve your slides. </a:t>
            </a:r>
            <a:endParaRPr lang="en-US"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endParaRPr lang="en-US" b="0" i="0" dirty="0">
              <a:solidFill>
                <a:srgbClr val="333333"/>
              </a:solidFill>
              <a:effectLst/>
            </a:endParaRPr>
          </a:p>
          <a:p>
            <a:r>
              <a:rPr lang="en-US" b="1" i="0" dirty="0">
                <a:solidFill>
                  <a:srgbClr val="333333"/>
                </a:solidFill>
                <a:effectLst/>
              </a:rPr>
              <a:t>The non-presenter students: </a:t>
            </a:r>
          </a:p>
          <a:p>
            <a:pPr lvl="1"/>
            <a:r>
              <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Write a one-pager </a:t>
            </a:r>
            <a:r>
              <a:rPr lang="en-US" dirty="0">
                <a:latin typeface="Tahoma" panose="020B0604030504040204" pitchFamily="34" charset="0"/>
                <a:ea typeface="Tahoma" panose="020B0604030504040204" pitchFamily="34" charset="0"/>
                <a:cs typeface="Tahoma" panose="020B0604030504040204" pitchFamily="34" charset="0"/>
              </a:rPr>
              <a:t>summary of what was discussed last time. </a:t>
            </a:r>
            <a:endParaRPr lang="en-US" b="0" i="0" dirty="0">
              <a:solidFill>
                <a:srgbClr val="333333"/>
              </a:solidFill>
              <a:effectLst/>
              <a:latin typeface="Tahoma" panose="020B0604030504040204" pitchFamily="34" charset="0"/>
              <a:ea typeface="Tahoma" panose="020B0604030504040204" pitchFamily="34" charset="0"/>
              <a:cs typeface="Tahoma" panose="020B0604030504040204" pitchFamily="34" charset="0"/>
            </a:endParaRPr>
          </a:p>
          <a:p>
            <a:pPr lvl="1"/>
            <a:r>
              <a:rPr lang="en-US" dirty="0">
                <a:latin typeface="Tahoma" panose="020B0604030504040204" pitchFamily="34" charset="0"/>
                <a:ea typeface="Tahoma" panose="020B0604030504040204" pitchFamily="34" charset="0"/>
                <a:cs typeface="Tahoma" panose="020B0604030504040204" pitchFamily="34" charset="0"/>
              </a:rPr>
              <a:t>A forcing mechanism to get us to think about what learned during the class.</a:t>
            </a:r>
          </a:p>
          <a:p>
            <a:pPr lvl="1"/>
            <a:r>
              <a:rPr lang="en-US" dirty="0">
                <a:latin typeface="Tahoma" panose="020B0604030504040204" pitchFamily="34" charset="0"/>
                <a:ea typeface="Tahoma" panose="020B0604030504040204" pitchFamily="34" charset="0"/>
                <a:cs typeface="Tahoma" panose="020B0604030504040204" pitchFamily="34" charset="0"/>
              </a:rPr>
              <a:t>At the beginning of each class, one of the students (randomly selected) will remind us what we talked about in the previous class based on their one-pager.</a:t>
            </a:r>
          </a:p>
          <a:p>
            <a:pPr marL="0" indent="0">
              <a:buNone/>
            </a:pPr>
            <a:endParaRPr lang="en-US" dirty="0"/>
          </a:p>
        </p:txBody>
      </p:sp>
    </p:spTree>
    <p:extLst>
      <p:ext uri="{BB962C8B-B14F-4D97-AF65-F5344CB8AC3E}">
        <p14:creationId xmlns:p14="http://schemas.microsoft.com/office/powerpoint/2010/main" val="156161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F56E-52CA-7F29-C66E-2ECCC6DDF64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3CCD422-D79E-F5D1-6EDF-00AD162C644F}"/>
              </a:ext>
            </a:extLst>
          </p:cNvPr>
          <p:cNvSpPr>
            <a:spLocks noGrp="1"/>
          </p:cNvSpPr>
          <p:nvPr>
            <p:ph type="body" sz="quarter" idx="16"/>
          </p:nvPr>
        </p:nvSpPr>
        <p:spPr/>
        <p:txBody>
          <a:bodyPr/>
          <a:lstStyle/>
          <a:p>
            <a:endParaRPr lang="en-US"/>
          </a:p>
        </p:txBody>
      </p:sp>
      <p:pic>
        <p:nvPicPr>
          <p:cNvPr id="1026" name="Picture 2" descr="Ten Minutes Later | Kamp Koral Time Card #24 - YouTube">
            <a:extLst>
              <a:ext uri="{FF2B5EF4-FFF2-40B4-BE49-F238E27FC236}">
                <a16:creationId xmlns:a16="http://schemas.microsoft.com/office/drawing/2014/main" id="{E89AC2B1-0208-D613-C760-FCA7DDD56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775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32AE-8928-B001-6EAE-E11B7FFDA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43D04-A4E5-43A9-6E45-6B35CFB4384D}"/>
              </a:ext>
            </a:extLst>
          </p:cNvPr>
          <p:cNvSpPr>
            <a:spLocks noGrp="1"/>
          </p:cNvSpPr>
          <p:nvPr>
            <p:ph type="title"/>
          </p:nvPr>
        </p:nvSpPr>
        <p:spPr/>
        <p:txBody>
          <a:bodyPr/>
          <a:lstStyle/>
          <a:p>
            <a:r>
              <a:rPr lang="en-US" dirty="0"/>
              <a:t>During the Class [Revised]</a:t>
            </a:r>
          </a:p>
        </p:txBody>
      </p:sp>
      <p:sp>
        <p:nvSpPr>
          <p:cNvPr id="3" name="Text Placeholder 2">
            <a:extLst>
              <a:ext uri="{FF2B5EF4-FFF2-40B4-BE49-F238E27FC236}">
                <a16:creationId xmlns:a16="http://schemas.microsoft.com/office/drawing/2014/main" id="{ACBFFBB7-036F-D6A3-282E-855CFB16E643}"/>
              </a:ext>
            </a:extLst>
          </p:cNvPr>
          <p:cNvSpPr>
            <a:spLocks noGrp="1"/>
          </p:cNvSpPr>
          <p:nvPr>
            <p:ph type="body" sz="quarter" idx="16"/>
          </p:nvPr>
        </p:nvSpPr>
        <p:spPr/>
        <p:txBody>
          <a:bodyPr/>
          <a:lstStyle/>
          <a:p>
            <a:r>
              <a:rPr lang="en-US" b="1" dirty="0">
                <a:solidFill>
                  <a:srgbClr val="C00000"/>
                </a:solidFill>
              </a:rPr>
              <a:t>Beginning of the class:</a:t>
            </a:r>
            <a:r>
              <a:rPr lang="en-US" dirty="0">
                <a:solidFill>
                  <a:srgbClr val="C00000"/>
                </a:solidFill>
              </a:rPr>
              <a:t> A student will remind us what we talked about in the previous class based on their one-pager.</a:t>
            </a:r>
            <a:endParaRPr lang="en-US" b="1" dirty="0">
              <a:solidFill>
                <a:srgbClr val="C00000"/>
              </a:solidFill>
            </a:endParaRPr>
          </a:p>
          <a:p>
            <a:endParaRPr lang="en-US" b="1" dirty="0"/>
          </a:p>
          <a:p>
            <a:r>
              <a:rPr lang="en-US" b="1" dirty="0"/>
              <a:t>A small team </a:t>
            </a:r>
            <a:r>
              <a:rPr lang="en-US" dirty="0"/>
              <a:t>(usually 2 students) present 1-2 papers (20-25 minutes).</a:t>
            </a:r>
            <a:br>
              <a:rPr lang="en-US" dirty="0"/>
            </a:br>
            <a:endParaRPr lang="en-US" dirty="0"/>
          </a:p>
          <a:p>
            <a:r>
              <a:rPr lang="en-US" dirty="0"/>
              <a:t>We (collectively as a class)</a:t>
            </a:r>
            <a:r>
              <a:rPr lang="en-US" b="1" dirty="0"/>
              <a:t> </a:t>
            </a:r>
            <a:r>
              <a:rPr lang="en-US" dirty="0"/>
              <a:t>will critically discuss the paper (remaining 30 mins).</a:t>
            </a:r>
          </a:p>
          <a:p>
            <a:pPr lvl="1"/>
            <a:r>
              <a:rPr lang="en-US" dirty="0">
                <a:latin typeface="Tahoma" panose="020B0604030504040204" pitchFamily="34" charset="0"/>
                <a:ea typeface="Tahoma" panose="020B0604030504040204" pitchFamily="34" charset="0"/>
                <a:cs typeface="Tahoma" panose="020B0604030504040204" pitchFamily="34" charset="0"/>
              </a:rPr>
              <a:t>This may also turn into open-ended conversation.</a:t>
            </a:r>
          </a:p>
        </p:txBody>
      </p:sp>
    </p:spTree>
    <p:extLst>
      <p:ext uri="{BB962C8B-B14F-4D97-AF65-F5344CB8AC3E}">
        <p14:creationId xmlns:p14="http://schemas.microsoft.com/office/powerpoint/2010/main" val="1111233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E73D-5A88-95D0-040F-F8167969BB9B}"/>
              </a:ext>
            </a:extLst>
          </p:cNvPr>
          <p:cNvSpPr>
            <a:spLocks noGrp="1"/>
          </p:cNvSpPr>
          <p:nvPr>
            <p:ph type="title"/>
          </p:nvPr>
        </p:nvSpPr>
        <p:spPr/>
        <p:txBody>
          <a:bodyPr>
            <a:normAutofit/>
          </a:bodyPr>
          <a:lstStyle/>
          <a:p>
            <a:r>
              <a:rPr lang="en-US" dirty="0"/>
              <a:t>Grading Policy</a:t>
            </a:r>
          </a:p>
        </p:txBody>
      </p:sp>
      <p:sp>
        <p:nvSpPr>
          <p:cNvPr id="3" name="Content Placeholder 2">
            <a:extLst>
              <a:ext uri="{FF2B5EF4-FFF2-40B4-BE49-F238E27FC236}">
                <a16:creationId xmlns:a16="http://schemas.microsoft.com/office/drawing/2014/main" id="{5FCF1FD1-BE54-BA27-53B0-FEFD0667F9CC}"/>
              </a:ext>
            </a:extLst>
          </p:cNvPr>
          <p:cNvSpPr>
            <a:spLocks noGrp="1"/>
          </p:cNvSpPr>
          <p:nvPr>
            <p:ph type="body" sz="quarter" idx="16"/>
          </p:nvPr>
        </p:nvSpPr>
        <p:spPr>
          <a:xfrm>
            <a:off x="522344" y="1390650"/>
            <a:ext cx="8085415" cy="3077573"/>
          </a:xfrm>
        </p:spPr>
        <p:txBody>
          <a:bodyPr>
            <a:normAutofit lnSpcReduction="10000"/>
          </a:bodyPr>
          <a:lstStyle/>
          <a:p>
            <a:r>
              <a:rPr lang="en-US" sz="1800" b="1" dirty="0"/>
              <a:t>One</a:t>
            </a:r>
            <a:r>
              <a:rPr lang="en-US" sz="1800" dirty="0"/>
              <a:t> Homework (individual): 10%</a:t>
            </a:r>
          </a:p>
          <a:p>
            <a:r>
              <a:rPr lang="en-US" sz="1800" dirty="0"/>
              <a:t>In-class participation (individually): 20% </a:t>
            </a:r>
          </a:p>
          <a:p>
            <a:pPr lvl="1"/>
            <a:r>
              <a:rPr lang="en-US" sz="1800" dirty="0">
                <a:latin typeface="Tahoma" panose="020B0604030504040204" pitchFamily="34" charset="0"/>
                <a:ea typeface="Tahoma" panose="020B0604030504040204" pitchFamily="34" charset="0"/>
                <a:cs typeface="Tahoma" panose="020B0604030504040204" pitchFamily="34" charset="0"/>
              </a:rPr>
              <a:t>Discussions: Step Up/Step Back</a:t>
            </a:r>
            <a:endParaRPr lang="en-US" sz="2400" dirty="0">
              <a:latin typeface="Tahoma" panose="020B0604030504040204" pitchFamily="34" charset="0"/>
              <a:ea typeface="Tahoma" panose="020B0604030504040204" pitchFamily="34" charset="0"/>
              <a:cs typeface="Tahoma" panose="020B0604030504040204" pitchFamily="34" charset="0"/>
            </a:endParaRPr>
          </a:p>
          <a:p>
            <a:pPr lvl="1"/>
            <a:r>
              <a:rPr lang="en-US" sz="1800" dirty="0">
                <a:latin typeface="Tahoma" panose="020B0604030504040204" pitchFamily="34" charset="0"/>
                <a:ea typeface="Tahoma" panose="020B0604030504040204" pitchFamily="34" charset="0"/>
                <a:cs typeface="Tahoma" panose="020B0604030504040204" pitchFamily="34" charset="0"/>
              </a:rPr>
              <a:t>Punctuality: being at class before we start </a:t>
            </a:r>
          </a:p>
          <a:p>
            <a:r>
              <a:rPr lang="en-US" sz="1800" dirty="0"/>
              <a:t>One-pager summary and its presentation: 20% </a:t>
            </a:r>
          </a:p>
          <a:p>
            <a:r>
              <a:rPr lang="en-US" sz="1800" dirty="0"/>
              <a:t>Paper presentation and critique: 20% </a:t>
            </a:r>
          </a:p>
          <a:p>
            <a:r>
              <a:rPr lang="en-US" sz="1800" dirty="0"/>
              <a:t>Final project (team): 30%</a:t>
            </a:r>
          </a:p>
          <a:p>
            <a:endParaRPr lang="en-US" sz="1800" dirty="0"/>
          </a:p>
          <a:p>
            <a:r>
              <a:rPr lang="en-US" sz="1800" dirty="0"/>
              <a:t>Skip days: You may skip up to 3 classes (during the dates that you're not presenting) with instructor consent ahead of time. </a:t>
            </a:r>
          </a:p>
        </p:txBody>
      </p:sp>
    </p:spTree>
    <p:extLst>
      <p:ext uri="{BB962C8B-B14F-4D97-AF65-F5344CB8AC3E}">
        <p14:creationId xmlns:p14="http://schemas.microsoft.com/office/powerpoint/2010/main" val="36202628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A714-40FA-5680-4CB3-DBFC9D364E49}"/>
              </a:ext>
            </a:extLst>
          </p:cNvPr>
          <p:cNvSpPr>
            <a:spLocks noGrp="1"/>
          </p:cNvSpPr>
          <p:nvPr>
            <p:ph type="title"/>
          </p:nvPr>
        </p:nvSpPr>
        <p:spPr/>
        <p:txBody>
          <a:bodyPr>
            <a:normAutofit/>
          </a:bodyPr>
          <a:lstStyle/>
          <a:p>
            <a:r>
              <a:rPr lang="en-US" dirty="0"/>
              <a:t>Final Project</a:t>
            </a:r>
          </a:p>
        </p:txBody>
      </p:sp>
      <p:sp>
        <p:nvSpPr>
          <p:cNvPr id="3" name="Content Placeholder 2">
            <a:extLst>
              <a:ext uri="{FF2B5EF4-FFF2-40B4-BE49-F238E27FC236}">
                <a16:creationId xmlns:a16="http://schemas.microsoft.com/office/drawing/2014/main" id="{A3788DC1-2ACA-E78F-303E-B0C8B0AE05AD}"/>
              </a:ext>
            </a:extLst>
          </p:cNvPr>
          <p:cNvSpPr>
            <a:spLocks noGrp="1"/>
          </p:cNvSpPr>
          <p:nvPr>
            <p:ph type="body" sz="quarter" idx="16"/>
          </p:nvPr>
        </p:nvSpPr>
        <p:spPr/>
        <p:txBody>
          <a:bodyPr/>
          <a:lstStyle/>
          <a:p>
            <a:r>
              <a:rPr lang="en-US" dirty="0"/>
              <a:t>Must be </a:t>
            </a:r>
            <a:r>
              <a:rPr lang="en-US" dirty="0">
                <a:solidFill>
                  <a:srgbClr val="C00000"/>
                </a:solidFill>
              </a:rPr>
              <a:t>exploring a topic related to the focus of the class</a:t>
            </a:r>
            <a:r>
              <a:rPr lang="en-US" dirty="0"/>
              <a:t>. </a:t>
            </a:r>
          </a:p>
          <a:p>
            <a:r>
              <a:rPr lang="en-US" dirty="0"/>
              <a:t>This is your </a:t>
            </a:r>
            <a:r>
              <a:rPr lang="en-US" dirty="0">
                <a:solidFill>
                  <a:srgbClr val="C00000"/>
                </a:solidFill>
              </a:rPr>
              <a:t>chance to gain research experience</a:t>
            </a:r>
            <a:r>
              <a:rPr lang="en-US" dirty="0"/>
              <a:t> on a topic of interest. </a:t>
            </a:r>
          </a:p>
          <a:p>
            <a:r>
              <a:rPr lang="en-US" dirty="0"/>
              <a:t>Topic choice will be (relatively) free. We will help you develop your ideas!</a:t>
            </a:r>
          </a:p>
          <a:p>
            <a:r>
              <a:rPr lang="en-US" b="1" dirty="0"/>
              <a:t>Deliverables: </a:t>
            </a:r>
          </a:p>
          <a:p>
            <a:pPr marL="685800" lvl="1" indent="-342900">
              <a:buFont typeface="+mj-lt"/>
              <a:buAutoNum type="arabicPeriod"/>
            </a:pPr>
            <a:r>
              <a:rPr lang="en-US" dirty="0"/>
              <a:t>Submit project </a:t>
            </a:r>
            <a:r>
              <a:rPr lang="en-US" b="1" dirty="0"/>
              <a:t>proposal</a:t>
            </a:r>
            <a:r>
              <a:rPr lang="en-US" dirty="0"/>
              <a:t> outline (for our formal review and suggestions) </a:t>
            </a:r>
          </a:p>
          <a:p>
            <a:pPr lvl="2"/>
            <a:r>
              <a:rPr lang="en-US" dirty="0"/>
              <a:t>To make sure that the project is scoped reasonably and doable in your limited time.</a:t>
            </a:r>
          </a:p>
          <a:p>
            <a:pPr marL="685800" lvl="1" indent="-342900">
              <a:buFont typeface="+mj-lt"/>
              <a:buAutoNum type="arabicPeriod"/>
            </a:pPr>
            <a:r>
              <a:rPr lang="en-US" dirty="0"/>
              <a:t>Get excited 🤩 and work on the project</a:t>
            </a:r>
          </a:p>
          <a:p>
            <a:pPr marL="685800" lvl="1" indent="-342900">
              <a:buFont typeface="+mj-lt"/>
              <a:buAutoNum type="arabicPeriod"/>
            </a:pPr>
            <a:r>
              <a:rPr lang="en-US" dirty="0"/>
              <a:t>Midway report </a:t>
            </a:r>
          </a:p>
          <a:p>
            <a:pPr marL="685800" lvl="1" indent="-342900">
              <a:buFont typeface="+mj-lt"/>
              <a:buAutoNum type="arabicPeriod"/>
            </a:pPr>
            <a:r>
              <a:rPr lang="en-US" dirty="0"/>
              <a:t>Final project presentation, poster session, report </a:t>
            </a:r>
          </a:p>
        </p:txBody>
      </p:sp>
    </p:spTree>
    <p:extLst>
      <p:ext uri="{BB962C8B-B14F-4D97-AF65-F5344CB8AC3E}">
        <p14:creationId xmlns:p14="http://schemas.microsoft.com/office/powerpoint/2010/main" val="3827677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FF54-2A19-27D3-F919-386FB27EF133}"/>
              </a:ext>
            </a:extLst>
          </p:cNvPr>
          <p:cNvSpPr>
            <a:spLocks noGrp="1"/>
          </p:cNvSpPr>
          <p:nvPr>
            <p:ph type="title"/>
          </p:nvPr>
        </p:nvSpPr>
        <p:spPr/>
        <p:txBody>
          <a:bodyPr/>
          <a:lstStyle/>
          <a:p>
            <a:r>
              <a:rPr lang="en-US" dirty="0"/>
              <a:t>Communication Mechanism </a:t>
            </a:r>
          </a:p>
        </p:txBody>
      </p:sp>
      <p:sp>
        <p:nvSpPr>
          <p:cNvPr id="3" name="Text Placeholder 2">
            <a:extLst>
              <a:ext uri="{FF2B5EF4-FFF2-40B4-BE49-F238E27FC236}">
                <a16:creationId xmlns:a16="http://schemas.microsoft.com/office/drawing/2014/main" id="{993B4A97-13E7-37BE-5A19-44FF09C2C6CD}"/>
              </a:ext>
            </a:extLst>
          </p:cNvPr>
          <p:cNvSpPr>
            <a:spLocks noGrp="1"/>
          </p:cNvSpPr>
          <p:nvPr>
            <p:ph type="body" sz="quarter" idx="16"/>
          </p:nvPr>
        </p:nvSpPr>
        <p:spPr/>
        <p:txBody>
          <a:bodyPr/>
          <a:lstStyle/>
          <a:p>
            <a:r>
              <a:rPr lang="en-US" sz="2000" dirty="0"/>
              <a:t>A Slack channel where: </a:t>
            </a:r>
          </a:p>
          <a:p>
            <a:pPr lvl="1"/>
            <a:r>
              <a:rPr lang="en-US" sz="2000" dirty="0"/>
              <a:t>We will have a room for sharing general discussions </a:t>
            </a:r>
          </a:p>
          <a:p>
            <a:pPr lvl="1"/>
            <a:r>
              <a:rPr lang="en-US" sz="2000" dirty="0"/>
              <a:t>Direct communication with me, if needed. </a:t>
            </a:r>
          </a:p>
          <a:p>
            <a:pPr lvl="1"/>
            <a:r>
              <a:rPr lang="en-US" sz="2000" dirty="0"/>
              <a:t>You can also create channels for your teamwork.</a:t>
            </a:r>
          </a:p>
          <a:p>
            <a:pPr marL="0" indent="0">
              <a:buNone/>
            </a:pPr>
            <a:endParaRPr lang="en-US" sz="2000" dirty="0"/>
          </a:p>
          <a:p>
            <a:r>
              <a:rPr lang="en-US" sz="2000" dirty="0"/>
              <a:t>Are people comfortable with Slack? </a:t>
            </a:r>
          </a:p>
          <a:p>
            <a:endParaRPr lang="en-US" sz="2000" dirty="0"/>
          </a:p>
        </p:txBody>
      </p:sp>
    </p:spTree>
    <p:extLst>
      <p:ext uri="{BB962C8B-B14F-4D97-AF65-F5344CB8AC3E}">
        <p14:creationId xmlns:p14="http://schemas.microsoft.com/office/powerpoint/2010/main" val="3682919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p:txBody>
          <a:bodyPr>
            <a:normAutofit/>
          </a:bodyPr>
          <a:lstStyle/>
          <a:p>
            <a:r>
              <a:rPr lang="en-US" dirty="0"/>
              <a:t>HW1 is released!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lstStyle/>
          <a:p>
            <a:r>
              <a:rPr lang="en-US" dirty="0"/>
              <a:t>Due Thursday next week. </a:t>
            </a:r>
          </a:p>
          <a:p>
            <a:pPr lvl="1"/>
            <a:r>
              <a:rPr lang="en-US" dirty="0"/>
              <a:t>Has both theory (background on algebra, etc.) and programming (building a classifier). </a:t>
            </a:r>
          </a:p>
          <a:p>
            <a:pPr>
              <a:lnSpc>
                <a:spcPct val="114999"/>
              </a:lnSpc>
            </a:pPr>
            <a:r>
              <a:rPr lang="en-US" dirty="0"/>
              <a:t>A </a:t>
            </a:r>
            <a:r>
              <a:rPr lang="en-US" b="1" dirty="0"/>
              <a:t>baseline </a:t>
            </a:r>
            <a:r>
              <a:rPr lang="en-US" dirty="0"/>
              <a:t>for self-assessment. </a:t>
            </a:r>
          </a:p>
        </p:txBody>
      </p:sp>
    </p:spTree>
    <p:extLst>
      <p:ext uri="{BB962C8B-B14F-4D97-AF65-F5344CB8AC3E}">
        <p14:creationId xmlns:p14="http://schemas.microsoft.com/office/powerpoint/2010/main" val="426922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p:txBody>
          <a:bodyPr>
            <a:normAutofit/>
          </a:bodyPr>
          <a:lstStyle/>
          <a:p>
            <a:r>
              <a:rPr lang="en-US" dirty="0"/>
              <a:t>“Is Typesetting Mandatory?”</a:t>
            </a:r>
          </a:p>
        </p:txBody>
      </p:sp>
      <p:sp>
        <p:nvSpPr>
          <p:cNvPr id="3" name="Text Placeholder 2">
            <a:extLst>
              <a:ext uri="{FF2B5EF4-FFF2-40B4-BE49-F238E27FC236}">
                <a16:creationId xmlns:a16="http://schemas.microsoft.com/office/drawing/2014/main" id="{34D1636A-3C4A-73AC-81F5-F7D8C472A317}"/>
              </a:ext>
            </a:extLst>
          </p:cNvPr>
          <p:cNvSpPr>
            <a:spLocks noGrp="1"/>
          </p:cNvSpPr>
          <p:nvPr>
            <p:ph type="body" sz="quarter" idx="16"/>
          </p:nvPr>
        </p:nvSpPr>
        <p:spPr>
          <a:xfrm>
            <a:off x="384511" y="1390650"/>
            <a:ext cx="3739254" cy="3077573"/>
          </a:xfrm>
        </p:spPr>
        <p:txBody>
          <a:bodyPr/>
          <a:lstStyle/>
          <a:p>
            <a:r>
              <a:rPr lang="en-US" dirty="0"/>
              <a:t>Yes! </a:t>
            </a:r>
          </a:p>
        </p:txBody>
      </p:sp>
      <p:pic>
        <p:nvPicPr>
          <p:cNvPr id="11" name="Content Placeholder 6" descr="Graphical user interface, text, application&#10;&#10;Description automatically generated">
            <a:extLst>
              <a:ext uri="{FF2B5EF4-FFF2-40B4-BE49-F238E27FC236}">
                <a16:creationId xmlns:a16="http://schemas.microsoft.com/office/drawing/2014/main" id="{ED95116B-145A-295F-3F34-EEEDFE398DF3}"/>
              </a:ext>
            </a:extLst>
          </p:cNvPr>
          <p:cNvPicPr>
            <a:picLocks noChangeAspect="1"/>
          </p:cNvPicPr>
          <p:nvPr/>
        </p:nvPicPr>
        <p:blipFill>
          <a:blip r:embed="rId2"/>
          <a:stretch>
            <a:fillRect/>
          </a:stretch>
        </p:blipFill>
        <p:spPr>
          <a:xfrm>
            <a:off x="3280083" y="1194100"/>
            <a:ext cx="5051381" cy="2755300"/>
          </a:xfrm>
          <a:prstGeom prst="rect">
            <a:avLst/>
          </a:prstGeom>
          <a:noFill/>
          <a:ln>
            <a:noFill/>
          </a:ln>
        </p:spPr>
      </p:pic>
    </p:spTree>
    <p:extLst>
      <p:ext uri="{BB962C8B-B14F-4D97-AF65-F5344CB8AC3E}">
        <p14:creationId xmlns:p14="http://schemas.microsoft.com/office/powerpoint/2010/main" val="36543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3DBB9-B493-E8BD-E66A-3D12E396E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3D71A-3160-923D-8D83-154B1847A7D7}"/>
              </a:ext>
            </a:extLst>
          </p:cNvPr>
          <p:cNvSpPr>
            <a:spLocks noGrp="1"/>
          </p:cNvSpPr>
          <p:nvPr>
            <p:ph type="title"/>
          </p:nvPr>
        </p:nvSpPr>
        <p:spPr/>
        <p:txBody>
          <a:bodyPr>
            <a:normAutofit/>
          </a:bodyPr>
          <a:lstStyle/>
          <a:p>
            <a:r>
              <a:rPr lang="en-US" dirty="0"/>
              <a:t>Quick pulse check (1)</a:t>
            </a:r>
          </a:p>
        </p:txBody>
      </p:sp>
      <p:sp>
        <p:nvSpPr>
          <p:cNvPr id="3" name="Text Placeholder 2">
            <a:extLst>
              <a:ext uri="{FF2B5EF4-FFF2-40B4-BE49-F238E27FC236}">
                <a16:creationId xmlns:a16="http://schemas.microsoft.com/office/drawing/2014/main" id="{DFD1BD8B-29E4-295A-48B5-1EB025EFE9EE}"/>
              </a:ext>
            </a:extLst>
          </p:cNvPr>
          <p:cNvSpPr>
            <a:spLocks noGrp="1"/>
          </p:cNvSpPr>
          <p:nvPr>
            <p:ph type="body" sz="quarter" idx="16"/>
          </p:nvPr>
        </p:nvSpPr>
        <p:spPr/>
        <p:txBody>
          <a:bodyPr/>
          <a:lstStyle/>
          <a:p>
            <a:r>
              <a:rPr lang="en-US" sz="2800" dirty="0"/>
              <a:t>I have understood the course expectations!  </a:t>
            </a:r>
          </a:p>
          <a:p>
            <a:pPr lvl="1"/>
            <a:r>
              <a:rPr lang="en-US" sz="2400" dirty="0"/>
              <a:t>Yes</a:t>
            </a:r>
          </a:p>
          <a:p>
            <a:pPr lvl="1"/>
            <a:r>
              <a:rPr lang="en-US" sz="2400" dirty="0"/>
              <a:t>No</a:t>
            </a:r>
          </a:p>
          <a:p>
            <a:pPr lvl="2"/>
            <a:endParaRPr lang="en-US" dirty="0"/>
          </a:p>
        </p:txBody>
      </p:sp>
    </p:spTree>
    <p:extLst>
      <p:ext uri="{BB962C8B-B14F-4D97-AF65-F5344CB8AC3E}">
        <p14:creationId xmlns:p14="http://schemas.microsoft.com/office/powerpoint/2010/main" val="1603586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0767F-1441-F766-225B-2CFE14900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17612A-B9FD-0BB2-3DAD-197A05C866F1}"/>
              </a:ext>
            </a:extLst>
          </p:cNvPr>
          <p:cNvSpPr>
            <a:spLocks noGrp="1"/>
          </p:cNvSpPr>
          <p:nvPr>
            <p:ph type="title"/>
          </p:nvPr>
        </p:nvSpPr>
        <p:spPr/>
        <p:txBody>
          <a:bodyPr>
            <a:normAutofit/>
          </a:bodyPr>
          <a:lstStyle/>
          <a:p>
            <a:r>
              <a:rPr lang="en-US" dirty="0"/>
              <a:t>Quick pulse check (2)</a:t>
            </a:r>
          </a:p>
        </p:txBody>
      </p:sp>
      <p:sp>
        <p:nvSpPr>
          <p:cNvPr id="3" name="Text Placeholder 2">
            <a:extLst>
              <a:ext uri="{FF2B5EF4-FFF2-40B4-BE49-F238E27FC236}">
                <a16:creationId xmlns:a16="http://schemas.microsoft.com/office/drawing/2014/main" id="{A3733100-CB66-0FA9-5F89-E05CF0B26750}"/>
              </a:ext>
            </a:extLst>
          </p:cNvPr>
          <p:cNvSpPr>
            <a:spLocks noGrp="1"/>
          </p:cNvSpPr>
          <p:nvPr>
            <p:ph type="body" sz="quarter" idx="16"/>
          </p:nvPr>
        </p:nvSpPr>
        <p:spPr/>
        <p:txBody>
          <a:bodyPr/>
          <a:lstStyle/>
          <a:p>
            <a:r>
              <a:rPr lang="en-US" sz="2000" dirty="0"/>
              <a:t>I am on the waitlist. Will I be able to register?</a:t>
            </a:r>
          </a:p>
          <a:p>
            <a:pPr marL="0" indent="0">
              <a:buNone/>
            </a:pPr>
            <a:r>
              <a:rPr lang="en-US" sz="2000" dirty="0"/>
              <a:t> </a:t>
            </a:r>
          </a:p>
          <a:p>
            <a:pPr lvl="1"/>
            <a:r>
              <a:rPr lang="en-US" sz="1800" dirty="0">
                <a:solidFill>
                  <a:srgbClr val="C00000"/>
                </a:solidFill>
              </a:rPr>
              <a:t>I don’t know. </a:t>
            </a:r>
          </a:p>
          <a:p>
            <a:pPr lvl="1"/>
            <a:r>
              <a:rPr lang="en-US" sz="1800" dirty="0"/>
              <a:t>However, typically, 20-30% of students drop the course within the first week. If you’re among the top 20 on the waitlist, there’s a good chance you’ll get in.</a:t>
            </a:r>
          </a:p>
          <a:p>
            <a:pPr lvl="1"/>
            <a:endParaRPr lang="en-US" sz="1800" dirty="0"/>
          </a:p>
        </p:txBody>
      </p:sp>
    </p:spTree>
    <p:extLst>
      <p:ext uri="{BB962C8B-B14F-4D97-AF65-F5344CB8AC3E}">
        <p14:creationId xmlns:p14="http://schemas.microsoft.com/office/powerpoint/2010/main" val="2892307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2D1E3-1423-B7E2-DEBE-A954FF8E7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44F64-B961-F47C-41A8-86F2F8C57EE5}"/>
              </a:ext>
            </a:extLst>
          </p:cNvPr>
          <p:cNvSpPr>
            <a:spLocks noGrp="1"/>
          </p:cNvSpPr>
          <p:nvPr>
            <p:ph type="title"/>
          </p:nvPr>
        </p:nvSpPr>
        <p:spPr/>
        <p:txBody>
          <a:bodyPr>
            <a:normAutofit/>
          </a:bodyPr>
          <a:lstStyle/>
          <a:p>
            <a:r>
              <a:rPr lang="en-US" dirty="0"/>
              <a:t>Quick pulse check (3)</a:t>
            </a:r>
          </a:p>
        </p:txBody>
      </p:sp>
      <p:sp>
        <p:nvSpPr>
          <p:cNvPr id="3" name="Text Placeholder 2">
            <a:extLst>
              <a:ext uri="{FF2B5EF4-FFF2-40B4-BE49-F238E27FC236}">
                <a16:creationId xmlns:a16="http://schemas.microsoft.com/office/drawing/2014/main" id="{8ABD6329-AC1C-6912-D584-E2E37464B7EF}"/>
              </a:ext>
            </a:extLst>
          </p:cNvPr>
          <p:cNvSpPr>
            <a:spLocks noGrp="1"/>
          </p:cNvSpPr>
          <p:nvPr>
            <p:ph type="body" sz="quarter" idx="16"/>
          </p:nvPr>
        </p:nvSpPr>
        <p:spPr/>
        <p:txBody>
          <a:bodyPr/>
          <a:lstStyle/>
          <a:p>
            <a:r>
              <a:rPr lang="en-US" sz="2000" dirty="0"/>
              <a:t>I am currently on the waitlist and very eager to take this course. I’m optimistic about getting in. Should I submit the assignments even though I’m not officially registered?</a:t>
            </a:r>
          </a:p>
          <a:p>
            <a:endParaRPr lang="en-US" sz="1800" dirty="0"/>
          </a:p>
          <a:p>
            <a:pPr lvl="1"/>
            <a:r>
              <a:rPr lang="en-US" sz="1800" b="1" dirty="0">
                <a:solidFill>
                  <a:srgbClr val="C00000"/>
                </a:solidFill>
              </a:rPr>
              <a:t>Yes!</a:t>
            </a:r>
            <a:r>
              <a:rPr lang="en-US" sz="1800" dirty="0"/>
              <a:t> </a:t>
            </a:r>
          </a:p>
          <a:p>
            <a:pPr lvl="1"/>
            <a:r>
              <a:rPr lang="en-US" sz="1800" dirty="0"/>
              <a:t>If you’re on the waitlist and excited to join, you should go ahead and submit the homework assignments. </a:t>
            </a:r>
          </a:p>
          <a:p>
            <a:pPr lvl="1"/>
            <a:r>
              <a:rPr lang="en-US" sz="1800" dirty="0"/>
              <a:t>Everyone—whether they joined late or were already registered—must adhere to the same deadlines. </a:t>
            </a:r>
          </a:p>
          <a:p>
            <a:pPr lvl="1"/>
            <a:r>
              <a:rPr lang="en-US" sz="1800" dirty="0"/>
              <a:t>No HW extensions for late joiners. </a:t>
            </a:r>
          </a:p>
        </p:txBody>
      </p:sp>
    </p:spTree>
    <p:extLst>
      <p:ext uri="{BB962C8B-B14F-4D97-AF65-F5344CB8AC3E}">
        <p14:creationId xmlns:p14="http://schemas.microsoft.com/office/powerpoint/2010/main" val="2302293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BECBE-B5C2-0CD3-F7A0-23CAEB469716}"/>
              </a:ext>
            </a:extLst>
          </p:cNvPr>
          <p:cNvSpPr>
            <a:spLocks noGrp="1"/>
          </p:cNvSpPr>
          <p:nvPr>
            <p:ph type="title"/>
          </p:nvPr>
        </p:nvSpPr>
        <p:spPr/>
        <p:txBody>
          <a:bodyPr/>
          <a:lstStyle/>
          <a:p>
            <a:r>
              <a:rPr lang="en-US"/>
              <a:t>Wrapping it up! </a:t>
            </a:r>
          </a:p>
        </p:txBody>
      </p:sp>
      <p:sp>
        <p:nvSpPr>
          <p:cNvPr id="3" name="Text Placeholder 2">
            <a:extLst>
              <a:ext uri="{FF2B5EF4-FFF2-40B4-BE49-F238E27FC236}">
                <a16:creationId xmlns:a16="http://schemas.microsoft.com/office/drawing/2014/main" id="{D26929A6-1259-44BC-91E9-89C1ADFC1D41}"/>
              </a:ext>
            </a:extLst>
          </p:cNvPr>
          <p:cNvSpPr>
            <a:spLocks noGrp="1"/>
          </p:cNvSpPr>
          <p:nvPr>
            <p:ph type="body" sz="quarter" idx="16"/>
          </p:nvPr>
        </p:nvSpPr>
        <p:spPr/>
        <p:txBody>
          <a:bodyPr lIns="91440" tIns="45720" rIns="91440" bIns="45720" anchor="t">
            <a:noAutofit/>
          </a:bodyPr>
          <a:lstStyle/>
          <a:p>
            <a:pPr marL="229870" indent="-229870"/>
            <a:r>
              <a:rPr lang="en-US" sz="2000" dirty="0">
                <a:latin typeface="Tahoma"/>
                <a:ea typeface="Tahoma"/>
                <a:cs typeface="Tahoma"/>
              </a:rPr>
              <a:t>HW1 is released! </a:t>
            </a:r>
          </a:p>
          <a:p>
            <a:pPr marL="0" indent="0">
              <a:buNone/>
            </a:pPr>
            <a:endParaRPr lang="en-US" sz="2000" dirty="0"/>
          </a:p>
          <a:p>
            <a:pPr marL="229870" indent="-229870"/>
            <a:r>
              <a:rPr lang="en-US" sz="2000" dirty="0">
                <a:latin typeface="Tahoma"/>
                <a:ea typeface="Tahoma"/>
                <a:cs typeface="Tahoma"/>
              </a:rPr>
              <a:t>If you’re not going to take this, drop the course! </a:t>
            </a:r>
            <a:endParaRPr lang="en-US" sz="2000" dirty="0">
              <a:ea typeface="Tahoma"/>
              <a:cs typeface="Tahoma"/>
            </a:endParaRPr>
          </a:p>
          <a:p>
            <a:pPr marL="229870" indent="-229870"/>
            <a:endParaRPr lang="en-US" sz="2000" dirty="0"/>
          </a:p>
        </p:txBody>
      </p:sp>
    </p:spTree>
    <p:extLst>
      <p:ext uri="{BB962C8B-B14F-4D97-AF65-F5344CB8AC3E}">
        <p14:creationId xmlns:p14="http://schemas.microsoft.com/office/powerpoint/2010/main" val="3305650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A23C5-1CC7-417F-97E6-97B0D6FFE50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AFA66C9-BA0F-04F5-7D80-0B62FE489219}"/>
              </a:ext>
            </a:extLst>
          </p:cNvPr>
          <p:cNvPicPr>
            <a:picLocks noChangeAspect="1"/>
          </p:cNvPicPr>
          <p:nvPr/>
        </p:nvPicPr>
        <p:blipFill>
          <a:blip r:embed="rId3"/>
          <a:stretch>
            <a:fillRect/>
          </a:stretch>
        </p:blipFill>
        <p:spPr>
          <a:xfrm>
            <a:off x="214842" y="2986028"/>
            <a:ext cx="3225800" cy="406400"/>
          </a:xfrm>
          <a:prstGeom prst="rect">
            <a:avLst/>
          </a:prstGeom>
        </p:spPr>
      </p:pic>
      <p:sp>
        <p:nvSpPr>
          <p:cNvPr id="10" name="TextBox 9">
            <a:extLst>
              <a:ext uri="{FF2B5EF4-FFF2-40B4-BE49-F238E27FC236}">
                <a16:creationId xmlns:a16="http://schemas.microsoft.com/office/drawing/2014/main" id="{0FA1435E-1E52-060D-F015-5FF6F81074C3}"/>
              </a:ext>
            </a:extLst>
          </p:cNvPr>
          <p:cNvSpPr txBox="1"/>
          <p:nvPr/>
        </p:nvSpPr>
        <p:spPr>
          <a:xfrm>
            <a:off x="88077" y="4841082"/>
            <a:ext cx="2674175" cy="265457"/>
          </a:xfrm>
          <a:prstGeom prst="rect">
            <a:avLst/>
          </a:prstGeom>
          <a:noFill/>
          <a:ln>
            <a:solidFill>
              <a:schemeClr val="bg1">
                <a:lumMod val="50000"/>
              </a:schemeClr>
            </a:solidFill>
          </a:ln>
        </p:spPr>
        <p:txBody>
          <a:bodyPr wrap="square">
            <a:spAutoFit/>
          </a:bodyPr>
          <a:lstStyle/>
          <a:p>
            <a:pPr algn="ctr"/>
            <a:r>
              <a:rPr lang="en-US" sz="1125">
                <a:latin typeface="Tahoma" panose="020B0604030504040204" pitchFamily="34" charset="0"/>
                <a:ea typeface="Tahoma" panose="020B0604030504040204" pitchFamily="34" charset="0"/>
                <a:cs typeface="Tahoma" panose="020B0604030504040204" pitchFamily="34" charset="0"/>
              </a:rPr>
              <a:t>Example retrieved on 03/13/2025</a:t>
            </a:r>
          </a:p>
        </p:txBody>
      </p:sp>
      <p:pic>
        <p:nvPicPr>
          <p:cNvPr id="11" name="Picture 10">
            <a:extLst>
              <a:ext uri="{FF2B5EF4-FFF2-40B4-BE49-F238E27FC236}">
                <a16:creationId xmlns:a16="http://schemas.microsoft.com/office/drawing/2014/main" id="{2431797A-53C8-F539-D262-3BF73817E11B}"/>
              </a:ext>
            </a:extLst>
          </p:cNvPr>
          <p:cNvPicPr>
            <a:picLocks noChangeAspect="1"/>
          </p:cNvPicPr>
          <p:nvPr/>
        </p:nvPicPr>
        <p:blipFill>
          <a:blip r:embed="rId4"/>
          <a:stretch>
            <a:fillRect/>
          </a:stretch>
        </p:blipFill>
        <p:spPr>
          <a:xfrm>
            <a:off x="-15773" y="1158116"/>
            <a:ext cx="3370728" cy="785659"/>
          </a:xfrm>
          <a:prstGeom prst="rect">
            <a:avLst/>
          </a:prstGeom>
        </p:spPr>
      </p:pic>
      <p:sp>
        <p:nvSpPr>
          <p:cNvPr id="12" name="Bent Arrow 11">
            <a:extLst>
              <a:ext uri="{FF2B5EF4-FFF2-40B4-BE49-F238E27FC236}">
                <a16:creationId xmlns:a16="http://schemas.microsoft.com/office/drawing/2014/main" id="{E7C96B72-395E-591E-CBE0-45E159923255}"/>
              </a:ext>
            </a:extLst>
          </p:cNvPr>
          <p:cNvSpPr/>
          <p:nvPr/>
        </p:nvSpPr>
        <p:spPr>
          <a:xfrm flipV="1">
            <a:off x="1376778" y="2096329"/>
            <a:ext cx="962333" cy="785660"/>
          </a:xfrm>
          <a:prstGeom prst="ben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3" name="TextBox 12">
            <a:extLst>
              <a:ext uri="{FF2B5EF4-FFF2-40B4-BE49-F238E27FC236}">
                <a16:creationId xmlns:a16="http://schemas.microsoft.com/office/drawing/2014/main" id="{55A7ACCC-FF86-3658-A46D-3F942ACFF3ED}"/>
              </a:ext>
            </a:extLst>
          </p:cNvPr>
          <p:cNvSpPr txBox="1"/>
          <p:nvPr/>
        </p:nvSpPr>
        <p:spPr>
          <a:xfrm>
            <a:off x="1508280" y="2037594"/>
            <a:ext cx="2020272" cy="415498"/>
          </a:xfrm>
          <a:prstGeom prst="rect">
            <a:avLst/>
          </a:prstGeom>
          <a:noFill/>
        </p:spPr>
        <p:txBody>
          <a:bodyPr wrap="square">
            <a:spAutoFit/>
          </a:bodyPr>
          <a:lstStyle/>
          <a:p>
            <a:pPr algn="ctr"/>
            <a:r>
              <a:rPr lang="en-US" sz="1050" dirty="0"/>
              <a:t>ChatGPT </a:t>
            </a:r>
            <a:r>
              <a:rPr lang="en-US" sz="1050" b="1" dirty="0"/>
              <a:t>Deep Search</a:t>
            </a:r>
            <a:br>
              <a:rPr lang="en-US" sz="1050" b="1" dirty="0"/>
            </a:br>
            <a:r>
              <a:rPr lang="en-US" sz="1050" b="1" dirty="0"/>
              <a:t>(~10 mins)</a:t>
            </a:r>
          </a:p>
        </p:txBody>
      </p:sp>
      <p:pic>
        <p:nvPicPr>
          <p:cNvPr id="14" name="Picture 13" descr="A screenshot of a document&#10;&#10;Description automatically generated">
            <a:extLst>
              <a:ext uri="{FF2B5EF4-FFF2-40B4-BE49-F238E27FC236}">
                <a16:creationId xmlns:a16="http://schemas.microsoft.com/office/drawing/2014/main" id="{3010A8E3-2633-4536-C10B-18B593BB1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0976" y="84677"/>
            <a:ext cx="4968767" cy="4982160"/>
          </a:xfrm>
          <a:prstGeom prst="rect">
            <a:avLst/>
          </a:prstGeom>
          <a:effectLst>
            <a:outerShdw blurRad="63500" sx="102000" sy="102000" algn="ctr" rotWithShape="0">
              <a:prstClr val="black">
                <a:alpha val="40000"/>
              </a:prstClr>
            </a:outerShdw>
          </a:effectLst>
        </p:spPr>
      </p:pic>
      <p:sp>
        <p:nvSpPr>
          <p:cNvPr id="15" name="Rounded Rectangular Callout 14">
            <a:extLst>
              <a:ext uri="{FF2B5EF4-FFF2-40B4-BE49-F238E27FC236}">
                <a16:creationId xmlns:a16="http://schemas.microsoft.com/office/drawing/2014/main" id="{E22DAF9D-4E7E-BC4C-0B80-610DD3113CFA}"/>
              </a:ext>
            </a:extLst>
          </p:cNvPr>
          <p:cNvSpPr/>
          <p:nvPr/>
        </p:nvSpPr>
        <p:spPr>
          <a:xfrm>
            <a:off x="753660" y="3751842"/>
            <a:ext cx="2411384" cy="578801"/>
          </a:xfrm>
          <a:prstGeom prst="wedgeRoundRectCallout">
            <a:avLst>
              <a:gd name="adj1" fmla="val 33455"/>
              <a:gd name="adj2" fmla="val -79944"/>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Looks impressive; doesn’t it? </a:t>
            </a:r>
          </a:p>
        </p:txBody>
      </p:sp>
    </p:spTree>
    <p:extLst>
      <p:ext uri="{BB962C8B-B14F-4D97-AF65-F5344CB8AC3E}">
        <p14:creationId xmlns:p14="http://schemas.microsoft.com/office/powerpoint/2010/main" val="7616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94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63956-36BC-4CF3-545C-782FA2D1565A}"/>
              </a:ext>
            </a:extLst>
          </p:cNvPr>
          <p:cNvSpPr>
            <a:spLocks noGrp="1"/>
          </p:cNvSpPr>
          <p:nvPr>
            <p:ph type="title"/>
          </p:nvPr>
        </p:nvSpPr>
        <p:spPr/>
        <p:txBody>
          <a:bodyPr/>
          <a:lstStyle/>
          <a:p>
            <a:r>
              <a:rPr lang="en-US" dirty="0"/>
              <a:t>ChatGPT</a:t>
            </a:r>
          </a:p>
        </p:txBody>
      </p:sp>
      <p:sp>
        <p:nvSpPr>
          <p:cNvPr id="3" name="Content Placeholder 2">
            <a:extLst>
              <a:ext uri="{FF2B5EF4-FFF2-40B4-BE49-F238E27FC236}">
                <a16:creationId xmlns:a16="http://schemas.microsoft.com/office/drawing/2014/main" id="{B6DBCEF8-C148-4207-3C24-9F4E205E5E0F}"/>
              </a:ext>
            </a:extLst>
          </p:cNvPr>
          <p:cNvSpPr>
            <a:spLocks noGrp="1"/>
          </p:cNvSpPr>
          <p:nvPr>
            <p:ph type="body" sz="quarter" idx="16"/>
          </p:nvPr>
        </p:nvSpPr>
        <p:spPr/>
        <p:txBody>
          <a:bodyPr>
            <a:normAutofit/>
          </a:bodyPr>
          <a:lstStyle/>
          <a:p>
            <a:r>
              <a:rPr lang="en-US" sz="2400" dirty="0">
                <a:solidFill>
                  <a:srgbClr val="C00000"/>
                </a:solidFill>
              </a:rPr>
              <a:t>Can write essays, gather related ideas, </a:t>
            </a:r>
            <a:br>
              <a:rPr lang="en-US" sz="2400" dirty="0">
                <a:solidFill>
                  <a:srgbClr val="C00000"/>
                </a:solidFill>
              </a:rPr>
            </a:br>
            <a:r>
              <a:rPr lang="en-US" sz="2400" dirty="0">
                <a:solidFill>
                  <a:srgbClr val="C00000"/>
                </a:solidFill>
              </a:rPr>
              <a:t>expand your research idea, debug your code, etc. </a:t>
            </a:r>
          </a:p>
        </p:txBody>
      </p:sp>
      <p:pic>
        <p:nvPicPr>
          <p:cNvPr id="2054" name="Picture 6">
            <a:extLst>
              <a:ext uri="{FF2B5EF4-FFF2-40B4-BE49-F238E27FC236}">
                <a16:creationId xmlns:a16="http://schemas.microsoft.com/office/drawing/2014/main" id="{71383348-2E80-0EF7-E3D3-1F7F2C38E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773" y="574625"/>
            <a:ext cx="2445026" cy="6019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4AC8F672-A3E2-1253-008F-08EDDFC24573}"/>
              </a:ext>
            </a:extLst>
          </p:cNvPr>
          <p:cNvSpPr/>
          <p:nvPr/>
        </p:nvSpPr>
        <p:spPr>
          <a:xfrm>
            <a:off x="2130971" y="2755718"/>
            <a:ext cx="6805995" cy="1281383"/>
          </a:xfrm>
          <a:prstGeom prst="wedgeRoundRectCallout">
            <a:avLst>
              <a:gd name="adj1" fmla="val -53656"/>
              <a:gd name="adj2" fmla="val -49781"/>
              <a:gd name="adj3" fmla="val 16667"/>
            </a:avLst>
          </a:prstGeom>
          <a:solidFill>
            <a:schemeClr val="accent1">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How is it able to do these? 🤔</a:t>
            </a:r>
          </a:p>
          <a:p>
            <a:pPr marL="285750" indent="-285750">
              <a:buFont typeface="Arial" panose="020B0604020202020204" pitchFamily="34" charset="0"/>
              <a:buChar char="•"/>
            </a:pPr>
            <a:r>
              <a:rPr lang="en-US" sz="2000">
                <a:solidFill>
                  <a:schemeClr val="tx1"/>
                </a:solidFill>
              </a:rPr>
              <a:t>What are the principles that govern this technology? </a:t>
            </a:r>
          </a:p>
          <a:p>
            <a:pPr marL="285750" indent="-285750">
              <a:buFont typeface="Arial" panose="020B0604020202020204" pitchFamily="34" charset="0"/>
              <a:buChar char="•"/>
            </a:pPr>
            <a:r>
              <a:rPr lang="en-US" sz="2000">
                <a:solidFill>
                  <a:schemeClr val="tx1"/>
                </a:solidFill>
              </a:rPr>
              <a:t>Can we replicate it? </a:t>
            </a:r>
          </a:p>
          <a:p>
            <a:pPr marL="285750" indent="-285750">
              <a:buFont typeface="Arial" panose="020B0604020202020204" pitchFamily="34" charset="0"/>
              <a:buChar char="•"/>
            </a:pPr>
            <a:r>
              <a:rPr lang="en-US" sz="2000">
                <a:solidFill>
                  <a:schemeClr val="tx1"/>
                </a:solidFill>
              </a:rPr>
              <a:t>Can we extend it? </a:t>
            </a:r>
          </a:p>
        </p:txBody>
      </p:sp>
    </p:spTree>
    <p:extLst>
      <p:ext uri="{BB962C8B-B14F-4D97-AF65-F5344CB8AC3E}">
        <p14:creationId xmlns:p14="http://schemas.microsoft.com/office/powerpoint/2010/main" val="38901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1017</TotalTime>
  <Words>5969</Words>
  <Application>Microsoft Macintosh PowerPoint</Application>
  <PresentationFormat>On-screen Show (16:9)</PresentationFormat>
  <Paragraphs>627</Paragraphs>
  <Slides>80</Slides>
  <Notes>64</Notes>
  <HiddenSlides>35</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80</vt:i4>
      </vt:variant>
    </vt:vector>
  </HeadingPairs>
  <TitlesOfParts>
    <vt:vector size="95" baseType="lpstr">
      <vt:lpstr>Corbel</vt:lpstr>
      <vt:lpstr>Calibri</vt:lpstr>
      <vt:lpstr>Wingdings</vt:lpstr>
      <vt:lpstr>Source Serif Pro</vt:lpstr>
      <vt:lpstr>Roboto</vt:lpstr>
      <vt:lpstr>Times New Roman</vt:lpstr>
      <vt:lpstr>Arial</vt:lpstr>
      <vt:lpstr>Courier New</vt:lpstr>
      <vt:lpstr>Tahoma</vt:lpstr>
      <vt:lpstr>Merriweather Sans</vt:lpstr>
      <vt:lpstr>Consolas</vt:lpstr>
      <vt:lpstr>Avenir Book</vt:lpstr>
      <vt:lpstr>Source Sans Pro</vt:lpstr>
      <vt:lpstr>EP Presentation Theme - Simple</vt:lpstr>
      <vt:lpstr>2_EP Presentation Theme - Special</vt:lpstr>
      <vt:lpstr>Course Overview</vt:lpstr>
      <vt:lpstr>Why This Course? </vt:lpstr>
      <vt:lpstr>Why This Course? </vt:lpstr>
      <vt:lpstr>Why This Course? </vt:lpstr>
      <vt:lpstr>Why This Course? </vt:lpstr>
      <vt:lpstr>Why This Course? </vt:lpstr>
      <vt:lpstr>PowerPoint Presentation</vt:lpstr>
      <vt:lpstr>PowerPoint Presentation</vt:lpstr>
      <vt:lpstr>ChatGPT</vt:lpstr>
      <vt:lpstr>PowerPoint Presentation</vt:lpstr>
      <vt:lpstr>PowerPoint Presentation</vt:lpstr>
      <vt:lpstr>PowerPoint Presentation</vt:lpstr>
      <vt:lpstr>The table I created on my own</vt:lpstr>
      <vt:lpstr>AI (e.g., Deep Research) is far from perfect</vt:lpstr>
      <vt:lpstr>Course Learning Objectives </vt:lpstr>
      <vt:lpstr>Course Learning Objectives </vt:lpstr>
      <vt:lpstr>Focus on Natural/Human Language</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vt:lpstr>
      <vt:lpstr>Self-Supervised Models</vt:lpstr>
      <vt:lpstr>Self-Supervised Models</vt:lpstr>
      <vt:lpstr>PowerPoint Presentation</vt:lpstr>
      <vt:lpstr>Progress in AI</vt:lpstr>
      <vt:lpstr>Progress in AI</vt:lpstr>
      <vt:lpstr>Progress in AI</vt:lpstr>
      <vt:lpstr>Force 1: Massive Amount of Data </vt:lpstr>
      <vt:lpstr>Force 2: Computing Power </vt:lpstr>
      <vt:lpstr>Force 2: Computing Power </vt:lpstr>
      <vt:lpstr>Force 2: Computing Power </vt:lpstr>
      <vt:lpstr>Force 3: Algorithmic innovations </vt:lpstr>
      <vt:lpstr>Force 3: Algorithmic innovations </vt:lpstr>
      <vt:lpstr>The success we dreamed of</vt:lpstr>
      <vt:lpstr>Current state of Self-supervised Models </vt:lpstr>
      <vt:lpstr>Current state of Self-supervised Models </vt:lpstr>
      <vt:lpstr>Current state of Self-supervised Models </vt:lpstr>
      <vt:lpstr>On terminology</vt:lpstr>
      <vt:lpstr>On terminology</vt:lpstr>
      <vt:lpstr>On terminology</vt:lpstr>
      <vt:lpstr>On terminology</vt:lpstr>
      <vt:lpstr>On terminology</vt:lpstr>
      <vt:lpstr>On terminology</vt:lpstr>
      <vt:lpstr>On terminology</vt:lpstr>
      <vt:lpstr>PowerPoint Presentation</vt:lpstr>
      <vt:lpstr>Course Learning Objectives </vt:lpstr>
      <vt:lpstr>Course Learning Objectives </vt:lpstr>
      <vt:lpstr>Course Logistics</vt:lpstr>
      <vt:lpstr>Course Logistics Brief </vt:lpstr>
      <vt:lpstr>Course Logistics Brief </vt:lpstr>
      <vt:lpstr>Course Website</vt:lpstr>
      <vt:lpstr>Course Prerequisites </vt:lpstr>
      <vt:lpstr>During the Class </vt:lpstr>
      <vt:lpstr>Before the Class </vt:lpstr>
      <vt:lpstr>During the Class [Revised]</vt:lpstr>
      <vt:lpstr>Grading Policy</vt:lpstr>
      <vt:lpstr>Final Project</vt:lpstr>
      <vt:lpstr>Communication Mechanism </vt:lpstr>
      <vt:lpstr>HW1 is released!  </vt:lpstr>
      <vt:lpstr>“Is Typesetting Mandatory?”</vt:lpstr>
      <vt:lpstr>Quick pulse check (1)</vt:lpstr>
      <vt:lpstr>Quick pulse check (2)</vt:lpstr>
      <vt:lpstr>Quick pulse check (3)</vt:lpstr>
      <vt:lpstr>Wrapping it up!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cp:lastPrinted>2025-01-21T13:45:35Z</cp:lastPrinted>
  <dcterms:modified xsi:type="dcterms:W3CDTF">2025-08-27T12:08:37Z</dcterms:modified>
</cp:coreProperties>
</file>